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6" r:id="rId3"/>
    <p:sldId id="269" r:id="rId4"/>
    <p:sldId id="270" r:id="rId5"/>
    <p:sldId id="273" r:id="rId6"/>
    <p:sldId id="276" r:id="rId7"/>
    <p:sldId id="277" r:id="rId8"/>
    <p:sldId id="278" r:id="rId9"/>
    <p:sldId id="281" r:id="rId10"/>
    <p:sldId id="282" r:id="rId11"/>
    <p:sldId id="291" r:id="rId12"/>
    <p:sldId id="284" r:id="rId13"/>
    <p:sldId id="275" r:id="rId14"/>
    <p:sldId id="285" r:id="rId15"/>
    <p:sldId id="286" r:id="rId16"/>
    <p:sldId id="287" r:id="rId17"/>
    <p:sldId id="288" r:id="rId18"/>
    <p:sldId id="292" r:id="rId19"/>
    <p:sldId id="289" r:id="rId20"/>
    <p:sldId id="293" r:id="rId21"/>
    <p:sldId id="294" r:id="rId22"/>
    <p:sldId id="29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1703" autoAdjust="0"/>
    <p:restoredTop sz="94660"/>
  </p:normalViewPr>
  <p:slideViewPr>
    <p:cSldViewPr snapToGrid="0">
      <p:cViewPr>
        <p:scale>
          <a:sx n="61" d="100"/>
          <a:sy n="61" d="100"/>
        </p:scale>
        <p:origin x="1493" y="52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9A83-B8EC-400A-8240-5641653B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6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3455"/>
            <a:ext cx="7886700" cy="7750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69585"/>
            <a:ext cx="7886700" cy="35816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9A83-B8EC-400A-8240-5641653B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989378"/>
            <a:ext cx="1971675" cy="44618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89378"/>
            <a:ext cx="5800725" cy="44618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9A83-B8EC-400A-8240-5641653B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06963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67462"/>
            <a:ext cx="7886700" cy="29661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9A83-B8EC-400A-8240-5641653B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6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023940"/>
            <a:ext cx="7886700" cy="341617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84418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9A83-B8EC-400A-8240-5641653B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5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06968"/>
            <a:ext cx="7886700" cy="9625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106978"/>
            <a:ext cx="3886200" cy="3335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106978"/>
            <a:ext cx="3886200" cy="33354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9A83-B8EC-400A-8240-5641653B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4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8176"/>
            <a:ext cx="7886700" cy="84820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3614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65567"/>
            <a:ext cx="3868340" cy="25771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3614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865567"/>
            <a:ext cx="3887391" cy="2577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9A83-B8EC-400A-8240-5641653B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2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0587"/>
            <a:ext cx="7886700" cy="8042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9A83-B8EC-400A-8240-5641653B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2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9A83-B8EC-400A-8240-5641653B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3530"/>
            <a:ext cx="2949178" cy="145073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4550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67353"/>
            <a:ext cx="2949178" cy="28750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9A83-B8EC-400A-8240-5641653BD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5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4550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9A83-B8EC-400A-8240-5641653BD3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9841" y="993530"/>
            <a:ext cx="2949178" cy="145073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67353"/>
            <a:ext cx="2949178" cy="28750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332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6DF49-CD01-414D-9F19-8B0785C6EA6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A9A83-B8EC-400A-8240-5641653BD3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48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33" y="1538242"/>
            <a:ext cx="7886700" cy="211081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Why Should Christians Support Israel’s Right to the Land?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32891" y="3828516"/>
            <a:ext cx="8675370" cy="17518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Dr. Marty Marriott</a:t>
            </a:r>
            <a:br>
              <a:rPr lang="en-US" sz="5000" dirty="0"/>
            </a:b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087809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42587"/>
            <a:ext cx="8088060" cy="43910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i="1" dirty="0"/>
              <a:t>In the Old Testament</a:t>
            </a:r>
            <a:endParaRPr lang="en-US" sz="4400" dirty="0"/>
          </a:p>
          <a:p>
            <a:r>
              <a:rPr lang="en-US" sz="3600" dirty="0"/>
              <a:t>The disqualification of Cain (1 John 3:12)</a:t>
            </a:r>
          </a:p>
          <a:p>
            <a:r>
              <a:rPr lang="en-US" sz="3600" dirty="0"/>
              <a:t>Corruption of the human race (Gen 6)</a:t>
            </a:r>
          </a:p>
          <a:p>
            <a:r>
              <a:rPr lang="en-US" sz="3600" dirty="0"/>
              <a:t>Pharaoh (Exodus 1:15-16) </a:t>
            </a:r>
          </a:p>
          <a:p>
            <a:r>
              <a:rPr lang="en-US" sz="3600" dirty="0"/>
              <a:t>Queen </a:t>
            </a:r>
            <a:r>
              <a:rPr lang="en-US" sz="3600" dirty="0" err="1"/>
              <a:t>Athaliah</a:t>
            </a:r>
            <a:r>
              <a:rPr lang="en-US" sz="3600" dirty="0"/>
              <a:t> (2 Chronicles 22:10)</a:t>
            </a:r>
          </a:p>
          <a:p>
            <a:r>
              <a:rPr lang="en-US" sz="3600" dirty="0"/>
              <a:t>Haman (Esther 3:6)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52529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89518"/>
            <a:ext cx="8088060" cy="3844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i="1" dirty="0"/>
              <a:t>In the New Testament</a:t>
            </a:r>
            <a:endParaRPr lang="en-US" sz="4400" dirty="0"/>
          </a:p>
          <a:p>
            <a:r>
              <a:rPr lang="en-US" sz="3600" dirty="0"/>
              <a:t>King Herod (Matthew 2:13-18)</a:t>
            </a:r>
          </a:p>
          <a:p>
            <a:r>
              <a:rPr lang="en-US" sz="3600" dirty="0"/>
              <a:t>Satan tempts Jesus (Matthew 4:1-11) </a:t>
            </a:r>
          </a:p>
          <a:p>
            <a:r>
              <a:rPr lang="en-US" sz="3600" dirty="0"/>
              <a:t>Satan indwells Judas (John 13:26-27)</a:t>
            </a:r>
          </a:p>
        </p:txBody>
      </p:sp>
    </p:spTree>
    <p:extLst>
      <p:ext uri="{BB962C8B-B14F-4D97-AF65-F5344CB8AC3E}">
        <p14:creationId xmlns:p14="http://schemas.microsoft.com/office/powerpoint/2010/main" val="2554542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22049"/>
            <a:ext cx="7886700" cy="421159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6300" b="1" dirty="0"/>
              <a:t>During the Church Age</a:t>
            </a:r>
            <a:endParaRPr lang="en-US" sz="63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5100" dirty="0"/>
              <a:t>Throughout the Church Age, Satan has continued his work to destroy Israel and completely exterminate the Jewish race.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5100" dirty="0"/>
              <a:t>Consider two examples: </a:t>
            </a:r>
          </a:p>
          <a:p>
            <a:pPr marL="0" indent="0">
              <a:buNone/>
            </a:pPr>
            <a:r>
              <a:rPr lang="en-US" sz="5100" dirty="0"/>
              <a:t>1) The origin and ascendancy of </a:t>
            </a:r>
            <a:r>
              <a:rPr lang="en-US" sz="5100" dirty="0">
                <a:solidFill>
                  <a:srgbClr val="FF0000"/>
                </a:solidFill>
              </a:rPr>
              <a:t>Islam</a:t>
            </a:r>
          </a:p>
          <a:p>
            <a:pPr marL="0" indent="0">
              <a:buNone/>
            </a:pPr>
            <a:r>
              <a:rPr lang="en-US" sz="5100" dirty="0"/>
              <a:t>2) </a:t>
            </a:r>
            <a:r>
              <a:rPr lang="en-US" sz="5100" dirty="0">
                <a:solidFill>
                  <a:srgbClr val="FF0000"/>
                </a:solidFill>
              </a:rPr>
              <a:t>Hitler's holocaust</a:t>
            </a:r>
          </a:p>
        </p:txBody>
      </p:sp>
    </p:spTree>
    <p:extLst>
      <p:ext uri="{BB962C8B-B14F-4D97-AF65-F5344CB8AC3E}">
        <p14:creationId xmlns:p14="http://schemas.microsoft.com/office/powerpoint/2010/main" val="585679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672" y="837488"/>
            <a:ext cx="7588664" cy="4127619"/>
          </a:xfrm>
        </p:spPr>
        <p:txBody>
          <a:bodyPr/>
          <a:lstStyle/>
          <a:p>
            <a:r>
              <a:rPr lang="en-US" b="1" dirty="0"/>
              <a:t>Apparently, Satan believes that by exterminating the Jews he can prevent the return of Jesus and his own prophesied </a:t>
            </a:r>
            <a:br>
              <a:rPr lang="en-US" b="1" dirty="0"/>
            </a:br>
            <a:r>
              <a:rPr lang="en-US" b="1" dirty="0"/>
              <a:t>destruction. </a:t>
            </a:r>
            <a:r>
              <a:rPr lang="en-US" b="1" dirty="0">
                <a:solidFill>
                  <a:srgbClr val="FF0000"/>
                </a:solidFill>
              </a:rPr>
              <a:t>Never!</a:t>
            </a:r>
          </a:p>
        </p:txBody>
      </p:sp>
      <p:pic>
        <p:nvPicPr>
          <p:cNvPr id="6149" name="Picture 5" descr="C:\Users\cstratford\AppData\Local\Microsoft\Windows\Temporary Internet Files\Content.IE5\N7L3JK4C\5811115037_d41365b3c0_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082" y="3282689"/>
            <a:ext cx="2438400" cy="162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295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3880"/>
            <a:ext cx="7886700" cy="38697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/>
              <a:t>II. What they do</a:t>
            </a:r>
          </a:p>
          <a:p>
            <a:pPr marL="0" indent="0" algn="ctr">
              <a:buNone/>
            </a:pPr>
            <a:endParaRPr lang="en-US" sz="1800" b="1" i="1" dirty="0"/>
          </a:p>
          <a:p>
            <a:pPr marL="0" indent="0" algn="ctr">
              <a:buNone/>
            </a:pPr>
            <a:r>
              <a:rPr lang="en-US" sz="4400" b="1" i="1" dirty="0"/>
              <a:t>What are these personalities doing?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64687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672" y="1006963"/>
            <a:ext cx="7819401" cy="4317067"/>
          </a:xfrm>
        </p:spPr>
        <p:txBody>
          <a:bodyPr/>
          <a:lstStyle/>
          <a:p>
            <a:pPr algn="ctr"/>
            <a:r>
              <a:rPr lang="en-US" b="1" i="1" dirty="0"/>
              <a:t>In a very condensed history, the woman gives birth, is persecuted, and flees to the wilderness.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7039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672" y="1006963"/>
            <a:ext cx="7392112" cy="441107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Satan sought to prevent the birth of Messiah and seeks to destroy Israel and slay all Jews.</a:t>
            </a:r>
            <a:br>
              <a:rPr lang="en-US" dirty="0"/>
            </a:br>
            <a:r>
              <a:rPr lang="en-US" sz="2700" dirty="0"/>
              <a:t>Revelation 12:17 </a:t>
            </a:r>
            <a:r>
              <a:rPr lang="en-US" sz="2700" b="1" i="1" dirty="0">
                <a:solidFill>
                  <a:srgbClr val="FF0000"/>
                </a:solidFill>
              </a:rPr>
              <a:t>wroth</a:t>
            </a:r>
            <a:r>
              <a:rPr lang="en-US" sz="2700" dirty="0"/>
              <a:t> with the woman</a:t>
            </a:r>
            <a:br>
              <a:rPr lang="en-US" sz="2700" dirty="0"/>
            </a:br>
            <a:r>
              <a:rPr lang="en-US" sz="2700" dirty="0"/>
              <a:t>Revelation 12:4 stood before the woman </a:t>
            </a:r>
            <a:r>
              <a:rPr lang="en-US" sz="2700" b="1" i="1" dirty="0">
                <a:solidFill>
                  <a:srgbClr val="FF0000"/>
                </a:solidFill>
              </a:rPr>
              <a:t>to devour </a:t>
            </a:r>
            <a:br>
              <a:rPr lang="en-US" sz="2700" dirty="0"/>
            </a:br>
            <a:r>
              <a:rPr lang="en-US" sz="2700" dirty="0"/>
              <a:t>Revelation 12:7 the dragon </a:t>
            </a:r>
            <a:r>
              <a:rPr lang="en-US" sz="2700" b="1" i="1" dirty="0">
                <a:solidFill>
                  <a:srgbClr val="FF0000"/>
                </a:solidFill>
              </a:rPr>
              <a:t>fought </a:t>
            </a:r>
            <a:r>
              <a:rPr lang="en-US" sz="2700" dirty="0"/>
              <a:t>(Israel is the focus, 	though the fighting is in the heavens)</a:t>
            </a:r>
            <a:br>
              <a:rPr lang="en-US" sz="2700" dirty="0"/>
            </a:br>
            <a:r>
              <a:rPr lang="en-US" sz="2700" dirty="0"/>
              <a:t>Revelation 12:13 </a:t>
            </a:r>
            <a:r>
              <a:rPr lang="en-US" sz="2700" b="1" i="1" dirty="0">
                <a:solidFill>
                  <a:srgbClr val="FF0000"/>
                </a:solidFill>
              </a:rPr>
              <a:t>persecuted</a:t>
            </a:r>
            <a:r>
              <a:rPr lang="en-US" sz="2700" dirty="0"/>
              <a:t> the woman</a:t>
            </a:r>
            <a:br>
              <a:rPr lang="en-US" sz="2700" dirty="0"/>
            </a:br>
            <a:r>
              <a:rPr lang="en-US" sz="2700" dirty="0"/>
              <a:t>Revelation 12:16 </a:t>
            </a:r>
            <a:r>
              <a:rPr lang="en-US" sz="2700" b="1" i="1" dirty="0">
                <a:solidFill>
                  <a:srgbClr val="FF0000"/>
                </a:solidFill>
              </a:rPr>
              <a:t>flood</a:t>
            </a:r>
            <a:r>
              <a:rPr lang="en-US" sz="2700" dirty="0"/>
              <a:t> which the Dragon cast out</a:t>
            </a:r>
            <a:br>
              <a:rPr lang="en-US" sz="3200" dirty="0"/>
            </a:br>
            <a:r>
              <a:rPr lang="en-US" sz="2700" dirty="0"/>
              <a:t>Revelation 20:2 dragon bound (giving Israel rest)</a:t>
            </a:r>
          </a:p>
        </p:txBody>
      </p:sp>
    </p:spTree>
    <p:extLst>
      <p:ext uri="{BB962C8B-B14F-4D97-AF65-F5344CB8AC3E}">
        <p14:creationId xmlns:p14="http://schemas.microsoft.com/office/powerpoint/2010/main" val="1527039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287" y="1555334"/>
            <a:ext cx="7886700" cy="29895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FF0000"/>
                </a:solidFill>
              </a:rPr>
              <a:t>It is unwise to dismiss unbelieving Israel’s presence in the land as being insignificant to the plan of God.</a:t>
            </a:r>
          </a:p>
        </p:txBody>
      </p:sp>
    </p:spTree>
    <p:extLst>
      <p:ext uri="{BB962C8B-B14F-4D97-AF65-F5344CB8AC3E}">
        <p14:creationId xmlns:p14="http://schemas.microsoft.com/office/powerpoint/2010/main" val="2532502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3880"/>
            <a:ext cx="7886700" cy="38697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/>
              <a:t>III. How They Apply</a:t>
            </a:r>
          </a:p>
          <a:p>
            <a:pPr marL="0" indent="0" algn="ctr">
              <a:buNone/>
            </a:pPr>
            <a:endParaRPr lang="en-US" sz="1800" b="1" i="1" dirty="0"/>
          </a:p>
          <a:p>
            <a:pPr marL="0" indent="0" algn="ctr">
              <a:buNone/>
            </a:pPr>
            <a:r>
              <a:rPr lang="en-US" sz="4400" b="1" i="1" dirty="0"/>
              <a:t>How does this account </a:t>
            </a:r>
          </a:p>
          <a:p>
            <a:pPr marL="0" indent="0" algn="ctr">
              <a:buNone/>
            </a:pPr>
            <a:r>
              <a:rPr lang="en-US" sz="4400" b="1" i="1" dirty="0"/>
              <a:t>apply to us?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7150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3503"/>
            <a:ext cx="7886700" cy="422014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AutoNum type="alphaUcPeriod"/>
            </a:pPr>
            <a:r>
              <a:rPr lang="en-US" sz="4800" b="1" i="1" dirty="0"/>
              <a:t>We ought to support the right of Israel to occupy the land of God’s promise.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4300" dirty="0"/>
              <a:t>The existence of the state of Israel in the land of promise is necessary to fulfill the many prophecies of the end-time events</a:t>
            </a:r>
            <a:endParaRPr lang="en-US" sz="4300" b="1" dirty="0"/>
          </a:p>
        </p:txBody>
      </p:sp>
    </p:spTree>
    <p:extLst>
      <p:ext uri="{BB962C8B-B14F-4D97-AF65-F5344CB8AC3E}">
        <p14:creationId xmlns:p14="http://schemas.microsoft.com/office/powerpoint/2010/main" val="3578484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672" y="1006963"/>
            <a:ext cx="7392112" cy="4317067"/>
          </a:xfrm>
        </p:spPr>
        <p:txBody>
          <a:bodyPr/>
          <a:lstStyle/>
          <a:p>
            <a:pPr algn="just"/>
            <a:r>
              <a:rPr lang="en-US" b="1" dirty="0"/>
              <a:t>In light of Iran’s stated aim of annihilating Israel, why do so many American Jews support the deal?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7777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402" y="1213503"/>
            <a:ext cx="8691938" cy="42201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b="1" i="1" dirty="0"/>
              <a:t>B. We ought to recognize Satanic</a:t>
            </a:r>
            <a:br>
              <a:rPr lang="en-US" sz="4800" b="1" i="1" dirty="0"/>
            </a:br>
            <a:r>
              <a:rPr lang="en-US" sz="4800" b="1" i="1" dirty="0"/>
              <a:t>     attempts to thwart God’s plan.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4300" dirty="0"/>
              <a:t>We must recognize that many political and religious attacks on Israel and the Jews are Satanic attacks on God’s promises.</a:t>
            </a:r>
          </a:p>
        </p:txBody>
      </p:sp>
    </p:spTree>
    <p:extLst>
      <p:ext uri="{BB962C8B-B14F-4D97-AF65-F5344CB8AC3E}">
        <p14:creationId xmlns:p14="http://schemas.microsoft.com/office/powerpoint/2010/main" val="3018800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5514"/>
            <a:ext cx="7886700" cy="39381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The Dragon, Satan, fights today against the woman, Israel, because he will not be judged as long as Israel is unconverted! </a:t>
            </a:r>
            <a:endParaRPr lang="en-US" sz="4300" b="1" dirty="0"/>
          </a:p>
        </p:txBody>
      </p:sp>
    </p:spTree>
    <p:extLst>
      <p:ext uri="{BB962C8B-B14F-4D97-AF65-F5344CB8AC3E}">
        <p14:creationId xmlns:p14="http://schemas.microsoft.com/office/powerpoint/2010/main" val="166687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MBU MINISTRY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7, 2015</a:t>
            </a:r>
          </a:p>
          <a:p>
            <a:r>
              <a:rPr lang="en-US" dirty="0"/>
              <a:t>March 12, 2023</a:t>
            </a:r>
          </a:p>
        </p:txBody>
      </p:sp>
    </p:spTree>
    <p:extLst>
      <p:ext uri="{BB962C8B-B14F-4D97-AF65-F5344CB8AC3E}">
        <p14:creationId xmlns:p14="http://schemas.microsoft.com/office/powerpoint/2010/main" val="701097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301" y="1032601"/>
            <a:ext cx="7751035" cy="4317067"/>
          </a:xfrm>
        </p:spPr>
        <p:txBody>
          <a:bodyPr/>
          <a:lstStyle/>
          <a:p>
            <a:pPr algn="just"/>
            <a:r>
              <a:rPr lang="en-US" b="1" dirty="0"/>
              <a:t>They support the deal for the same reason that the minority of non-Jews do. </a:t>
            </a:r>
            <a:r>
              <a:rPr lang="en-US" b="1" dirty="0">
                <a:solidFill>
                  <a:srgbClr val="FF0000"/>
                </a:solidFill>
              </a:rPr>
              <a:t>Their outlook on life has been shaped by the Left.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2864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668" y="998417"/>
            <a:ext cx="7751035" cy="4317067"/>
          </a:xfrm>
        </p:spPr>
        <p:txBody>
          <a:bodyPr/>
          <a:lstStyle/>
          <a:p>
            <a:r>
              <a:rPr lang="en-US" b="1" dirty="0"/>
              <a:t>A correct understanding of who the woman represents is a critical issue for understanding the Book of Revelation as a whole and for understanding Israel’s role in God’s plan.</a:t>
            </a:r>
            <a:endParaRPr lang="en-US" sz="2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0082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A Biblical Worldview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A proper understanding of Israel’s place in the world and in prophecy is part of a </a:t>
            </a:r>
          </a:p>
          <a:p>
            <a:pPr marL="0" indent="0">
              <a:buNone/>
            </a:pPr>
            <a:r>
              <a:rPr lang="en-US" sz="4400" dirty="0"/>
              <a:t>Christian worldview.</a:t>
            </a:r>
          </a:p>
          <a:p>
            <a:pPr marL="0" indent="0">
              <a:buNone/>
            </a:pPr>
            <a:endParaRPr lang="en-US" sz="4400" b="1" dirty="0"/>
          </a:p>
        </p:txBody>
      </p:sp>
      <p:pic>
        <p:nvPicPr>
          <p:cNvPr id="4" name="Picture 2" descr="C:\Users\cstratford\AppData\Local\Microsoft\Windows\Temporary Internet Files\Content.IE5\RFKHDZKL\5766247832_d641e94e5d_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348" y="3785788"/>
            <a:ext cx="2469959" cy="138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79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672" y="1006963"/>
            <a:ext cx="7392112" cy="4317067"/>
          </a:xfrm>
        </p:spPr>
        <p:txBody>
          <a:bodyPr/>
          <a:lstStyle/>
          <a:p>
            <a:pPr algn="ctr"/>
            <a:r>
              <a:rPr lang="en-US" sz="5400" b="1" dirty="0"/>
              <a:t>I.  Who They Are</a:t>
            </a:r>
            <a:br>
              <a:rPr lang="en-US" sz="5400" b="1" dirty="0"/>
            </a:br>
            <a:br>
              <a:rPr lang="en-US" b="1" dirty="0"/>
            </a:br>
            <a:r>
              <a:rPr lang="en-US" b="1" i="1" dirty="0"/>
              <a:t>Who are the principal personalities?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295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672" y="1006963"/>
            <a:ext cx="7392112" cy="4317067"/>
          </a:xfrm>
        </p:spPr>
        <p:txBody>
          <a:bodyPr/>
          <a:lstStyle/>
          <a:p>
            <a:pPr algn="ctr"/>
            <a:r>
              <a:rPr lang="en-US" b="1" i="1" dirty="0"/>
              <a:t>The woman is symbolic. 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The woman is Israel.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Hebrews 2:16; Romans 9:5; Genesis 37:9-11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3295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672" y="1006963"/>
            <a:ext cx="7392112" cy="4317067"/>
          </a:xfrm>
        </p:spPr>
        <p:txBody>
          <a:bodyPr/>
          <a:lstStyle/>
          <a:p>
            <a:pPr algn="ctr"/>
            <a:r>
              <a:rPr lang="en-US" sz="4000" b="1" i="1" dirty="0"/>
              <a:t>The Great Red Dragon is Satan (9).</a:t>
            </a:r>
            <a:br>
              <a:rPr lang="en-US" i="1" dirty="0"/>
            </a:br>
            <a:r>
              <a:rPr lang="en-US" sz="4000" i="1" dirty="0"/>
              <a:t>‘His angels’ are demons. </a:t>
            </a:r>
            <a:br>
              <a:rPr lang="en-US" sz="4000" i="1" dirty="0"/>
            </a:br>
            <a:br>
              <a:rPr lang="en-US" sz="4000" i="1" dirty="0"/>
            </a:br>
            <a:r>
              <a:rPr lang="en-US" sz="4000" i="1" dirty="0"/>
              <a:t>Originally, they were stars or angels but followed Satan.</a:t>
            </a:r>
            <a:br>
              <a:rPr lang="en-US" sz="4000" i="1" dirty="0"/>
            </a:br>
            <a:br>
              <a:rPr lang="en-US" i="1" dirty="0"/>
            </a:br>
            <a:r>
              <a:rPr lang="en-US" i="1" dirty="0"/>
              <a:t>(</a:t>
            </a:r>
            <a:r>
              <a:rPr lang="en-US" sz="4000" i="1" dirty="0"/>
              <a:t>See Job 38:7; Matthew 25:41)</a:t>
            </a:r>
            <a:endParaRPr lang="en-US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3295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378" y="1006963"/>
            <a:ext cx="8443244" cy="43170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/>
              <a:t>Satan’s Preoccupation</a:t>
            </a:r>
            <a:br>
              <a:rPr lang="en-US" sz="4900" dirty="0"/>
            </a:br>
            <a:r>
              <a:rPr lang="en-US" sz="3100" dirty="0"/>
              <a:t>"stood before the woman"</a:t>
            </a:r>
            <a:br>
              <a:rPr lang="en-US" sz="3100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sz="4000" b="1" dirty="0"/>
              <a:t>Initially, Satan worked to prevent the coming of Messiah; then, he worked to destroy Him; and </a:t>
            </a:r>
            <a:r>
              <a:rPr lang="en-US" sz="4000" b="1" dirty="0">
                <a:solidFill>
                  <a:srgbClr val="FF0000"/>
                </a:solidFill>
              </a:rPr>
              <a:t>now, he works to prevent His return. </a:t>
            </a:r>
            <a:br>
              <a:rPr lang="en-US" sz="4000" b="1" dirty="0"/>
            </a:br>
            <a:endParaRPr lang="en-US" sz="40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5945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</TotalTime>
  <Words>613</Words>
  <Application>Microsoft Office PowerPoint</Application>
  <PresentationFormat>On-screen Show (4:3)</PresentationFormat>
  <Paragraphs>50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Why Should Christians Support Israel’s Right to the Land?</vt:lpstr>
      <vt:lpstr>In light of Iran’s stated aim of annihilating Israel, why do so many American Jews support the deal?</vt:lpstr>
      <vt:lpstr>They support the deal for the same reason that the minority of non-Jews do. Their outlook on life has been shaped by the Left.</vt:lpstr>
      <vt:lpstr>A correct understanding of who the woman represents is a critical issue for understanding the Book of Revelation as a whole and for understanding Israel’s role in God’s plan.</vt:lpstr>
      <vt:lpstr>A Biblical Worldview</vt:lpstr>
      <vt:lpstr>I.  Who They Are  Who are the principal personalities?</vt:lpstr>
      <vt:lpstr>The woman is symbolic.   The woman is Israel.  Hebrews 2:16; Romans 9:5; Genesis 37:9-11</vt:lpstr>
      <vt:lpstr>The Great Red Dragon is Satan (9). ‘His angels’ are demons.   Originally, they were stars or angels but followed Satan.  (See Job 38:7; Matthew 25:41)</vt:lpstr>
      <vt:lpstr>Satan’s Preoccupation "stood before the woman"   Initially, Satan worked to prevent the coming of Messiah; then, he worked to destroy Him; and now, he works to prevent His return.  </vt:lpstr>
      <vt:lpstr>PowerPoint Presentation</vt:lpstr>
      <vt:lpstr>PowerPoint Presentation</vt:lpstr>
      <vt:lpstr>PowerPoint Presentation</vt:lpstr>
      <vt:lpstr>Apparently, Satan believes that by exterminating the Jews he can prevent the return of Jesus and his own prophesied  destruction. Never!</vt:lpstr>
      <vt:lpstr>PowerPoint Presentation</vt:lpstr>
      <vt:lpstr>In a very condensed history, the woman gives birth, is persecuted, and flees to the wilderness.</vt:lpstr>
      <vt:lpstr>Satan sought to prevent the birth of Messiah and seeks to destroy Israel and slay all Jews. Revelation 12:17 wroth with the woman Revelation 12:4 stood before the woman to devour  Revelation 12:7 the dragon fought (Israel is the focus,  though the fighting is in the heavens) Revelation 12:13 persecuted the woman Revelation 12:16 flood which the Dragon cast out Revelation 20:2 dragon bound (giving Israel rest)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MBU MINISTRY PRESENTATION</vt:lpstr>
    </vt:vector>
  </TitlesOfParts>
  <Company>Maranatha Baptist Bible College &amp; Seminary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Ann Lumm</dc:creator>
  <cp:lastModifiedBy>Marty Marriott</cp:lastModifiedBy>
  <cp:revision>69</cp:revision>
  <dcterms:created xsi:type="dcterms:W3CDTF">2014-03-27T13:22:08Z</dcterms:created>
  <dcterms:modified xsi:type="dcterms:W3CDTF">2023-03-06T20:12:03Z</dcterms:modified>
</cp:coreProperties>
</file>