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311" r:id="rId7"/>
    <p:sldId id="312" r:id="rId8"/>
    <p:sldId id="262" r:id="rId9"/>
    <p:sldId id="313" r:id="rId10"/>
    <p:sldId id="263" r:id="rId11"/>
    <p:sldId id="265" r:id="rId12"/>
    <p:sldId id="314" r:id="rId13"/>
    <p:sldId id="266" r:id="rId14"/>
    <p:sldId id="267" r:id="rId15"/>
    <p:sldId id="268" r:id="rId16"/>
    <p:sldId id="264" r:id="rId17"/>
    <p:sldId id="315" r:id="rId18"/>
    <p:sldId id="269" r:id="rId19"/>
    <p:sldId id="270" r:id="rId20"/>
    <p:sldId id="271" r:id="rId21"/>
    <p:sldId id="272" r:id="rId22"/>
    <p:sldId id="273" r:id="rId23"/>
    <p:sldId id="325" r:id="rId24"/>
    <p:sldId id="316" r:id="rId25"/>
    <p:sldId id="274" r:id="rId26"/>
    <p:sldId id="275" r:id="rId27"/>
    <p:sldId id="276" r:id="rId28"/>
    <p:sldId id="277" r:id="rId29"/>
    <p:sldId id="278" r:id="rId30"/>
    <p:sldId id="279" r:id="rId31"/>
    <p:sldId id="280" r:id="rId32"/>
    <p:sldId id="282" r:id="rId33"/>
    <p:sldId id="283" r:id="rId34"/>
    <p:sldId id="317" r:id="rId35"/>
    <p:sldId id="281" r:id="rId36"/>
    <p:sldId id="284" r:id="rId37"/>
    <p:sldId id="285" r:id="rId38"/>
    <p:sldId id="286" r:id="rId39"/>
    <p:sldId id="309" r:id="rId40"/>
    <p:sldId id="287" r:id="rId41"/>
    <p:sldId id="288" r:id="rId42"/>
    <p:sldId id="318" r:id="rId43"/>
    <p:sldId id="289" r:id="rId44"/>
    <p:sldId id="290" r:id="rId45"/>
    <p:sldId id="291" r:id="rId46"/>
    <p:sldId id="292" r:id="rId47"/>
    <p:sldId id="293" r:id="rId48"/>
    <p:sldId id="295" r:id="rId49"/>
    <p:sldId id="296" r:id="rId50"/>
    <p:sldId id="294" r:id="rId51"/>
    <p:sldId id="297" r:id="rId52"/>
    <p:sldId id="298" r:id="rId53"/>
    <p:sldId id="299" r:id="rId54"/>
    <p:sldId id="300" r:id="rId55"/>
    <p:sldId id="301" r:id="rId56"/>
    <p:sldId id="302" r:id="rId57"/>
    <p:sldId id="319" r:id="rId58"/>
    <p:sldId id="303" r:id="rId59"/>
    <p:sldId id="304" r:id="rId60"/>
    <p:sldId id="306" r:id="rId61"/>
    <p:sldId id="305" r:id="rId62"/>
    <p:sldId id="307" r:id="rId63"/>
    <p:sldId id="308" r:id="rId64"/>
    <p:sldId id="320" r:id="rId65"/>
    <p:sldId id="321" r:id="rId66"/>
    <p:sldId id="322" r:id="rId67"/>
    <p:sldId id="323" r:id="rId68"/>
    <p:sldId id="324" r:id="rId69"/>
    <p:sldId id="310"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D6F241-4BCA-4C6F-94F9-6A3A11EF4A05}" v="577" dt="2022-10-23T20:27:44.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594" y="43"/>
      </p:cViewPr>
      <p:guideLst>
        <p:guide orient="horz" pos="2160"/>
        <p:guide pos="2880"/>
      </p:guideLst>
    </p:cSldViewPr>
  </p:slideViewPr>
  <p:notesTextViewPr>
    <p:cViewPr>
      <p:scale>
        <a:sx n="1" d="1"/>
        <a:sy n="1" d="1"/>
      </p:scale>
      <p:origin x="0" y="0"/>
    </p:cViewPr>
  </p:notesTextViewPr>
  <p:sorterViewPr>
    <p:cViewPr>
      <p:scale>
        <a:sx n="100" d="100"/>
        <a:sy n="100" d="100"/>
      </p:scale>
      <p:origin x="0" y="1095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FA45B65-ACFE-4423-9720-647AADF53CF5}" type="datetimeFigureOut">
              <a:rPr lang="en-US" smtClean="0"/>
              <a:t>10/23/2022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2791AB1-5BC2-4FF3-885F-B19C098E487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FA45B65-ACFE-4423-9720-647AADF53CF5}" type="datetimeFigureOut">
              <a:rPr lang="en-US" smtClean="0"/>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91AB1-5BC2-4FF3-885F-B19C098E48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6FA45B65-ACFE-4423-9720-647AADF53CF5}" type="datetimeFigureOut">
              <a:rPr lang="en-US" smtClean="0"/>
              <a:t>10/23/2022</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2791AB1-5BC2-4FF3-885F-B19C098E48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600"/>
            </a:lvl3pPr>
            <a:lvl4pPr>
              <a:defRPr sz="2400"/>
            </a:lvl4pPr>
            <a:lvl5pPr>
              <a:defRPr sz="20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6FA45B65-ACFE-4423-9720-647AADF53CF5}" type="datetimeFigureOut">
              <a:rPr lang="en-US" smtClean="0"/>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91AB1-5BC2-4FF3-885F-B19C098E4870}" type="slidenum">
              <a:rPr lang="en-US" smtClean="0"/>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FA45B65-ACFE-4423-9720-647AADF53CF5}" type="datetimeFigureOut">
              <a:rPr lang="en-US" smtClean="0"/>
              <a:t>10/23/2022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22791AB1-5BC2-4FF3-885F-B19C098E487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FA45B65-ACFE-4423-9720-647AADF53CF5}" type="datetimeFigureOut">
              <a:rPr lang="en-US" smtClean="0"/>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91AB1-5BC2-4FF3-885F-B19C098E48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FA45B65-ACFE-4423-9720-647AADF53CF5}" type="datetimeFigureOut">
              <a:rPr lang="en-US" smtClean="0"/>
              <a:t>10/23/2022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791AB1-5BC2-4FF3-885F-B19C098E48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FA45B65-ACFE-4423-9720-647AADF53CF5}" type="datetimeFigureOut">
              <a:rPr lang="en-US" smtClean="0"/>
              <a:t>10/23/2022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791AB1-5BC2-4FF3-885F-B19C098E48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6FA45B65-ACFE-4423-9720-647AADF53CF5}" type="datetimeFigureOut">
              <a:rPr lang="en-US" smtClean="0"/>
              <a:t>10/23/2022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22791AB1-5BC2-4FF3-885F-B19C098E48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FA45B65-ACFE-4423-9720-647AADF53CF5}" type="datetimeFigureOut">
              <a:rPr lang="en-US" smtClean="0"/>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91AB1-5BC2-4FF3-885F-B19C098E48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6FA45B65-ACFE-4423-9720-647AADF53CF5}" type="datetimeFigureOut">
              <a:rPr lang="en-US" smtClean="0"/>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91AB1-5BC2-4FF3-885F-B19C098E4870}"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FA45B65-ACFE-4423-9720-647AADF53CF5}" type="datetimeFigureOut">
              <a:rPr lang="en-US" smtClean="0"/>
              <a:t>10/23/2022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2791AB1-5BC2-4FF3-885F-B19C098E48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fullness </a:t>
            </a:r>
            <a:br>
              <a:rPr lang="en-US" dirty="0"/>
            </a:br>
            <a:r>
              <a:rPr lang="en-US" dirty="0"/>
              <a:t>of time</a:t>
            </a:r>
          </a:p>
        </p:txBody>
      </p:sp>
      <p:sp>
        <p:nvSpPr>
          <p:cNvPr id="3" name="Subtitle 2"/>
          <p:cNvSpPr>
            <a:spLocks noGrp="1"/>
          </p:cNvSpPr>
          <p:nvPr>
            <p:ph type="subTitle" idx="1"/>
          </p:nvPr>
        </p:nvSpPr>
        <p:spPr/>
        <p:txBody>
          <a:bodyPr>
            <a:noAutofit/>
          </a:bodyPr>
          <a:lstStyle/>
          <a:p>
            <a:r>
              <a:rPr lang="en-US" sz="2400" dirty="0"/>
              <a:t>The Preparation of the World for </a:t>
            </a:r>
          </a:p>
          <a:p>
            <a:r>
              <a:rPr lang="en-US" sz="2400" dirty="0"/>
              <a:t>the Coming of Christ </a:t>
            </a:r>
          </a:p>
          <a:p>
            <a:r>
              <a:rPr lang="en-US" sz="2400" dirty="0"/>
              <a:t>and the Birth of the Church</a:t>
            </a:r>
          </a:p>
        </p:txBody>
      </p:sp>
    </p:spTree>
    <p:extLst>
      <p:ext uri="{BB962C8B-B14F-4D97-AF65-F5344CB8AC3E}">
        <p14:creationId xmlns:p14="http://schemas.microsoft.com/office/powerpoint/2010/main" val="1997549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Jewish patriotism</a:t>
            </a:r>
          </a:p>
        </p:txBody>
      </p:sp>
      <p:sp>
        <p:nvSpPr>
          <p:cNvPr id="3" name="Content Placeholder 2"/>
          <p:cNvSpPr>
            <a:spLocks noGrp="1"/>
          </p:cNvSpPr>
          <p:nvPr>
            <p:ph idx="1"/>
          </p:nvPr>
        </p:nvSpPr>
        <p:spPr>
          <a:xfrm>
            <a:off x="457200" y="1609416"/>
            <a:ext cx="7239000" cy="2124384"/>
          </a:xfrm>
        </p:spPr>
        <p:txBody>
          <a:bodyPr/>
          <a:lstStyle/>
          <a:p>
            <a:r>
              <a:rPr lang="en-US" dirty="0"/>
              <a:t>Jews were most fiercely independent of peoples subject to Rome</a:t>
            </a:r>
          </a:p>
          <a:p>
            <a:r>
              <a:rPr lang="en-US" dirty="0"/>
              <a:t>Major Jewish revolts</a:t>
            </a:r>
          </a:p>
        </p:txBody>
      </p:sp>
      <p:sp>
        <p:nvSpPr>
          <p:cNvPr id="4" name="TextBox 3"/>
          <p:cNvSpPr txBox="1"/>
          <p:nvPr/>
        </p:nvSpPr>
        <p:spPr>
          <a:xfrm>
            <a:off x="914400" y="3776990"/>
            <a:ext cx="2286000" cy="523220"/>
          </a:xfrm>
          <a:prstGeom prst="rect">
            <a:avLst/>
          </a:prstGeom>
          <a:noFill/>
        </p:spPr>
        <p:txBody>
          <a:bodyPr wrap="square" rtlCol="0">
            <a:spAutoFit/>
          </a:bodyPr>
          <a:lstStyle/>
          <a:p>
            <a:r>
              <a:rPr lang="en-US" sz="2800" dirty="0"/>
              <a:t>AD 66-73</a:t>
            </a:r>
          </a:p>
        </p:txBody>
      </p:sp>
      <p:sp>
        <p:nvSpPr>
          <p:cNvPr id="5" name="TextBox 4"/>
          <p:cNvSpPr txBox="1"/>
          <p:nvPr/>
        </p:nvSpPr>
        <p:spPr>
          <a:xfrm>
            <a:off x="4788310" y="3776990"/>
            <a:ext cx="2133600" cy="523220"/>
          </a:xfrm>
          <a:prstGeom prst="rect">
            <a:avLst/>
          </a:prstGeom>
          <a:noFill/>
        </p:spPr>
        <p:txBody>
          <a:bodyPr wrap="square" rtlCol="0">
            <a:spAutoFit/>
          </a:bodyPr>
          <a:lstStyle/>
          <a:p>
            <a:r>
              <a:rPr lang="en-US" sz="2800" dirty="0"/>
              <a:t>AD 132-135</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148" y="4300210"/>
            <a:ext cx="335769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072" y="4300210"/>
            <a:ext cx="1676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09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Jewish patriotism</a:t>
            </a:r>
          </a:p>
        </p:txBody>
      </p:sp>
      <p:sp>
        <p:nvSpPr>
          <p:cNvPr id="3" name="Content Placeholder 2"/>
          <p:cNvSpPr>
            <a:spLocks noGrp="1"/>
          </p:cNvSpPr>
          <p:nvPr>
            <p:ph idx="1"/>
          </p:nvPr>
        </p:nvSpPr>
        <p:spPr/>
        <p:txBody>
          <a:bodyPr/>
          <a:lstStyle/>
          <a:p>
            <a:r>
              <a:rPr lang="en-US" dirty="0"/>
              <a:t>Destruction of the Temple in AD 70</a:t>
            </a:r>
          </a:p>
          <a:p>
            <a:pPr lvl="1"/>
            <a:r>
              <a:rPr lang="en-US" dirty="0"/>
              <a:t>Passing of old order</a:t>
            </a:r>
          </a:p>
          <a:p>
            <a:r>
              <a:rPr lang="en-US" dirty="0"/>
              <a:t>Council of </a:t>
            </a:r>
            <a:r>
              <a:rPr lang="en-US" dirty="0" err="1"/>
              <a:t>Jamnia</a:t>
            </a:r>
            <a:r>
              <a:rPr lang="en-US" dirty="0"/>
              <a:t> in AD 90</a:t>
            </a:r>
          </a:p>
          <a:p>
            <a:pPr lvl="1"/>
            <a:r>
              <a:rPr lang="en-US" dirty="0"/>
              <a:t>Reorientation of Judaism </a:t>
            </a:r>
          </a:p>
          <a:p>
            <a:pPr lvl="1"/>
            <a:r>
              <a:rPr lang="en-US" dirty="0"/>
              <a:t>Temple to Synagogue</a:t>
            </a:r>
          </a:p>
          <a:p>
            <a:pPr lvl="1"/>
            <a:r>
              <a:rPr lang="en-US" dirty="0"/>
              <a:t>Sacrifice to Torah (as during exile)</a:t>
            </a:r>
          </a:p>
          <a:p>
            <a:r>
              <a:rPr lang="en-US" dirty="0"/>
              <a:t>Destruction of Jerusalem in AD 135</a:t>
            </a:r>
          </a:p>
          <a:p>
            <a:pPr lvl="1"/>
            <a:r>
              <a:rPr lang="en-US" dirty="0"/>
              <a:t>Christianity emerged from shadow of Judaism as a distinct religion</a:t>
            </a:r>
          </a:p>
        </p:txBody>
      </p:sp>
    </p:spTree>
    <p:extLst>
      <p:ext uri="{BB962C8B-B14F-4D97-AF65-F5344CB8AC3E}">
        <p14:creationId xmlns:p14="http://schemas.microsoft.com/office/powerpoint/2010/main" val="3554748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7CC58-1B32-A524-35D8-76A0F7DD7CD3}"/>
              </a:ext>
            </a:extLst>
          </p:cNvPr>
          <p:cNvSpPr>
            <a:spLocks noGrp="1"/>
          </p:cNvSpPr>
          <p:nvPr>
            <p:ph type="title"/>
          </p:nvPr>
        </p:nvSpPr>
        <p:spPr/>
        <p:txBody>
          <a:bodyPr/>
          <a:lstStyle/>
          <a:p>
            <a:r>
              <a:rPr lang="en-US" dirty="0"/>
              <a:t>Economic conditions</a:t>
            </a:r>
          </a:p>
        </p:txBody>
      </p:sp>
      <p:pic>
        <p:nvPicPr>
          <p:cNvPr id="4" name="Content Placeholder 3">
            <a:extLst>
              <a:ext uri="{FF2B5EF4-FFF2-40B4-BE49-F238E27FC236}">
                <a16:creationId xmlns:a16="http://schemas.microsoft.com/office/drawing/2014/main" id="{9BBD3B0A-8BB5-0D3A-08C1-D98FA2E12F7D}"/>
              </a:ext>
            </a:extLst>
          </p:cNvPr>
          <p:cNvPicPr>
            <a:picLocks noGrp="1" noChangeAspect="1"/>
          </p:cNvPicPr>
          <p:nvPr>
            <p:ph idx="1"/>
          </p:nvPr>
        </p:nvPicPr>
        <p:blipFill>
          <a:blip r:embed="rId2"/>
          <a:stretch>
            <a:fillRect/>
          </a:stretch>
        </p:blipFill>
        <p:spPr>
          <a:xfrm>
            <a:off x="404087" y="1600200"/>
            <a:ext cx="7328525" cy="4876800"/>
          </a:xfrm>
          <a:prstGeom prst="rect">
            <a:avLst/>
          </a:prstGeom>
        </p:spPr>
      </p:pic>
    </p:spTree>
    <p:extLst>
      <p:ext uri="{BB962C8B-B14F-4D97-AF65-F5344CB8AC3E}">
        <p14:creationId xmlns:p14="http://schemas.microsoft.com/office/powerpoint/2010/main" val="68434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conditions</a:t>
            </a:r>
          </a:p>
        </p:txBody>
      </p:sp>
      <p:sp>
        <p:nvSpPr>
          <p:cNvPr id="3" name="Content Placeholder 2"/>
          <p:cNvSpPr>
            <a:spLocks noGrp="1"/>
          </p:cNvSpPr>
          <p:nvPr>
            <p:ph idx="1"/>
          </p:nvPr>
        </p:nvSpPr>
        <p:spPr/>
        <p:txBody>
          <a:bodyPr/>
          <a:lstStyle/>
          <a:p>
            <a:r>
              <a:rPr lang="en-US" dirty="0"/>
              <a:t>Thin crust of wealthy citizens</a:t>
            </a:r>
          </a:p>
          <a:p>
            <a:r>
              <a:rPr lang="en-US" dirty="0"/>
              <a:t>Majority of population poor</a:t>
            </a:r>
          </a:p>
          <a:p>
            <a:r>
              <a:rPr lang="en-US" dirty="0"/>
              <a:t>Huge segment (30-50%) slaves</a:t>
            </a:r>
          </a:p>
          <a:p>
            <a:r>
              <a:rPr lang="en-US" dirty="0"/>
              <a:t>Highly stratified society with power centralized in the hands of the rich</a:t>
            </a:r>
          </a:p>
        </p:txBody>
      </p:sp>
    </p:spTree>
    <p:extLst>
      <p:ext uri="{BB962C8B-B14F-4D97-AF65-F5344CB8AC3E}">
        <p14:creationId xmlns:p14="http://schemas.microsoft.com/office/powerpoint/2010/main" val="2263242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conditions</a:t>
            </a:r>
          </a:p>
        </p:txBody>
      </p:sp>
      <p:sp>
        <p:nvSpPr>
          <p:cNvPr id="3" name="Content Placeholder 2"/>
          <p:cNvSpPr>
            <a:spLocks noGrp="1"/>
          </p:cNvSpPr>
          <p:nvPr>
            <p:ph idx="1"/>
          </p:nvPr>
        </p:nvSpPr>
        <p:spPr/>
        <p:txBody>
          <a:bodyPr>
            <a:normAutofit lnSpcReduction="10000"/>
          </a:bodyPr>
          <a:lstStyle/>
          <a:p>
            <a:r>
              <a:rPr lang="en-US" dirty="0"/>
              <a:t>Christ was poor and identified with the poor – “Blessed are the poor” (Luke 6:20) </a:t>
            </a:r>
          </a:p>
          <a:p>
            <a:r>
              <a:rPr lang="en-US" dirty="0"/>
              <a:t>The NT issues strong warnings to the rich</a:t>
            </a:r>
          </a:p>
          <a:p>
            <a:pPr lvl="1"/>
            <a:r>
              <a:rPr lang="en-US" dirty="0"/>
              <a:t>1 Tim 6:6-10; James 2:1-7; 5:1-5</a:t>
            </a:r>
          </a:p>
          <a:p>
            <a:pPr lvl="1"/>
            <a:r>
              <a:rPr lang="en-US" dirty="0"/>
              <a:t>No indication that wealth has intrinsic value</a:t>
            </a:r>
          </a:p>
          <a:p>
            <a:r>
              <a:rPr lang="en-US" dirty="0"/>
              <a:t>Christianity introduced a new value system</a:t>
            </a:r>
          </a:p>
        </p:txBody>
      </p:sp>
    </p:spTree>
    <p:extLst>
      <p:ext uri="{BB962C8B-B14F-4D97-AF65-F5344CB8AC3E}">
        <p14:creationId xmlns:p14="http://schemas.microsoft.com/office/powerpoint/2010/main" val="277271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conditions</a:t>
            </a:r>
          </a:p>
        </p:txBody>
      </p:sp>
      <p:sp>
        <p:nvSpPr>
          <p:cNvPr id="3" name="Content Placeholder 2"/>
          <p:cNvSpPr>
            <a:spLocks noGrp="1"/>
          </p:cNvSpPr>
          <p:nvPr>
            <p:ph idx="1"/>
          </p:nvPr>
        </p:nvSpPr>
        <p:spPr/>
        <p:txBody>
          <a:bodyPr/>
          <a:lstStyle/>
          <a:p>
            <a:r>
              <a:rPr lang="en-US" dirty="0"/>
              <a:t>Christianity spread in its first three centuries primarily among</a:t>
            </a:r>
          </a:p>
          <a:p>
            <a:pPr lvl="1"/>
            <a:r>
              <a:rPr lang="en-US" dirty="0"/>
              <a:t>Women</a:t>
            </a:r>
          </a:p>
          <a:p>
            <a:pPr lvl="1"/>
            <a:r>
              <a:rPr lang="en-US" dirty="0"/>
              <a:t>The Poor</a:t>
            </a:r>
          </a:p>
          <a:p>
            <a:pPr lvl="1"/>
            <a:r>
              <a:rPr lang="en-US" dirty="0"/>
              <a:t>Slaves</a:t>
            </a:r>
          </a:p>
          <a:p>
            <a:r>
              <a:rPr lang="en-US" dirty="0"/>
              <a:t>“Not many mighty, not many noble, …” (1 </a:t>
            </a:r>
            <a:r>
              <a:rPr lang="en-US" dirty="0" err="1"/>
              <a:t>Cor</a:t>
            </a:r>
            <a:r>
              <a:rPr lang="en-US" dirty="0"/>
              <a:t> 1:26-31)</a:t>
            </a:r>
          </a:p>
        </p:txBody>
      </p:sp>
    </p:spTree>
    <p:extLst>
      <p:ext uri="{BB962C8B-B14F-4D97-AF65-F5344CB8AC3E}">
        <p14:creationId xmlns:p14="http://schemas.microsoft.com/office/powerpoint/2010/main" val="633802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conditions</a:t>
            </a:r>
          </a:p>
        </p:txBody>
      </p:sp>
      <p:sp>
        <p:nvSpPr>
          <p:cNvPr id="6" name="Content Placeholder 5"/>
          <p:cNvSpPr>
            <a:spLocks noGrp="1"/>
          </p:cNvSpPr>
          <p:nvPr>
            <p:ph idx="1"/>
          </p:nvPr>
        </p:nvSpPr>
        <p:spPr/>
        <p:txBody>
          <a:bodyPr>
            <a:normAutofit fontScale="85000" lnSpcReduction="10000"/>
          </a:bodyPr>
          <a:lstStyle/>
          <a:p>
            <a:r>
              <a:rPr lang="en-US" dirty="0"/>
              <a:t>The Early Church was skeptical of those who seemed to be seeking wealth</a:t>
            </a:r>
          </a:p>
          <a:p>
            <a:pPr marL="0" indent="0">
              <a:buNone/>
            </a:pPr>
            <a:endParaRPr lang="en-US" dirty="0"/>
          </a:p>
          <a:p>
            <a:pPr marL="0" indent="0">
              <a:buNone/>
            </a:pPr>
            <a:r>
              <a:rPr lang="en-US" dirty="0"/>
              <a:t>Welcome every apostle on arriving, as if he were the Lord. But he must not stay beyond one day. In case of necessity, however, the next day too. If he stays three days, he is a false prophet. On departing, an apostle must not accept anything save sufficient food to carry him till his next lodging. If he asks for money, he is a false prophet (</a:t>
            </a:r>
            <a:r>
              <a:rPr lang="en-US" i="1" dirty="0" err="1"/>
              <a:t>Didache</a:t>
            </a:r>
            <a:r>
              <a:rPr lang="en-US" dirty="0"/>
              <a:t> 11).</a:t>
            </a:r>
          </a:p>
        </p:txBody>
      </p:sp>
    </p:spTree>
    <p:extLst>
      <p:ext uri="{BB962C8B-B14F-4D97-AF65-F5344CB8AC3E}">
        <p14:creationId xmlns:p14="http://schemas.microsoft.com/office/powerpoint/2010/main" val="2467115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BBEC-08A1-07F9-CCAA-2F69852EA8E6}"/>
              </a:ext>
            </a:extLst>
          </p:cNvPr>
          <p:cNvSpPr>
            <a:spLocks noGrp="1"/>
          </p:cNvSpPr>
          <p:nvPr>
            <p:ph type="title"/>
          </p:nvPr>
        </p:nvSpPr>
        <p:spPr/>
        <p:txBody>
          <a:bodyPr/>
          <a:lstStyle/>
          <a:p>
            <a:r>
              <a:rPr lang="en-US" dirty="0"/>
              <a:t>Urban living conditions</a:t>
            </a:r>
          </a:p>
        </p:txBody>
      </p:sp>
      <p:pic>
        <p:nvPicPr>
          <p:cNvPr id="4" name="Content Placeholder 3">
            <a:extLst>
              <a:ext uri="{FF2B5EF4-FFF2-40B4-BE49-F238E27FC236}">
                <a16:creationId xmlns:a16="http://schemas.microsoft.com/office/drawing/2014/main" id="{A28AB114-1D61-0111-095F-18C6F4BB1577}"/>
              </a:ext>
            </a:extLst>
          </p:cNvPr>
          <p:cNvPicPr>
            <a:picLocks noGrp="1" noChangeAspect="1"/>
          </p:cNvPicPr>
          <p:nvPr>
            <p:ph idx="1"/>
          </p:nvPr>
        </p:nvPicPr>
        <p:blipFill>
          <a:blip r:embed="rId2"/>
          <a:stretch>
            <a:fillRect/>
          </a:stretch>
        </p:blipFill>
        <p:spPr>
          <a:xfrm>
            <a:off x="262619" y="2057400"/>
            <a:ext cx="7606829" cy="3962400"/>
          </a:xfrm>
          <a:prstGeom prst="rect">
            <a:avLst/>
          </a:prstGeom>
        </p:spPr>
      </p:pic>
    </p:spTree>
    <p:extLst>
      <p:ext uri="{BB962C8B-B14F-4D97-AF65-F5344CB8AC3E}">
        <p14:creationId xmlns:p14="http://schemas.microsoft.com/office/powerpoint/2010/main" val="455757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 living conditions</a:t>
            </a:r>
          </a:p>
        </p:txBody>
      </p:sp>
      <p:sp>
        <p:nvSpPr>
          <p:cNvPr id="3" name="Content Placeholder 2"/>
          <p:cNvSpPr>
            <a:spLocks noGrp="1"/>
          </p:cNvSpPr>
          <p:nvPr>
            <p:ph idx="1"/>
          </p:nvPr>
        </p:nvSpPr>
        <p:spPr/>
        <p:txBody>
          <a:bodyPr>
            <a:normAutofit/>
          </a:bodyPr>
          <a:lstStyle/>
          <a:p>
            <a:r>
              <a:rPr lang="en-US" dirty="0"/>
              <a:t>The Roman Empire was largely rural by modern standards</a:t>
            </a:r>
          </a:p>
          <a:p>
            <a:r>
              <a:rPr lang="en-US" dirty="0"/>
              <a:t>Several very large cities</a:t>
            </a:r>
          </a:p>
          <a:p>
            <a:pPr lvl="1"/>
            <a:r>
              <a:rPr lang="en-US" dirty="0"/>
              <a:t>Rome was the largest, peaking at about 1,200,000 people</a:t>
            </a:r>
          </a:p>
          <a:p>
            <a:pPr lvl="1"/>
            <a:r>
              <a:rPr lang="en-US" dirty="0"/>
              <a:t>Alexandria and Antioch had nearly a million at their peaks</a:t>
            </a:r>
          </a:p>
          <a:p>
            <a:r>
              <a:rPr lang="en-US" dirty="0"/>
              <a:t>Water was supplied to these cities via massive aqueducts</a:t>
            </a:r>
          </a:p>
        </p:txBody>
      </p:sp>
    </p:spTree>
    <p:extLst>
      <p:ext uri="{BB962C8B-B14F-4D97-AF65-F5344CB8AC3E}">
        <p14:creationId xmlns:p14="http://schemas.microsoft.com/office/powerpoint/2010/main" val="3562739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 living conditions</a:t>
            </a: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358" y="1657350"/>
            <a:ext cx="642620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662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85000" lnSpcReduction="20000"/>
          </a:bodyPr>
          <a:lstStyle/>
          <a:p>
            <a:pPr marL="0" indent="0">
              <a:buNone/>
            </a:pPr>
            <a:r>
              <a:rPr lang="en-US" sz="3800" dirty="0"/>
              <a:t>When Paul speaks of the “fullness of time” in Galatians 4:4, he means either that</a:t>
            </a:r>
          </a:p>
          <a:p>
            <a:pPr marL="0" indent="0">
              <a:buNone/>
            </a:pPr>
            <a:endParaRPr lang="en-US" dirty="0"/>
          </a:p>
          <a:p>
            <a:pPr marL="514350" indent="-514350">
              <a:buAutoNum type="arabicParenR"/>
            </a:pPr>
            <a:r>
              <a:rPr lang="en-US" sz="3300" dirty="0"/>
              <a:t>God filled a particular time with significance by entering it in the Person of His Son; or</a:t>
            </a:r>
          </a:p>
          <a:p>
            <a:pPr marL="514350" indent="-514350">
              <a:buAutoNum type="arabicParenR"/>
            </a:pPr>
            <a:r>
              <a:rPr lang="en-US" sz="3300" dirty="0"/>
              <a:t>God prepared a particular time to be the perfect setting for His entry into time in the Person of His Son</a:t>
            </a:r>
          </a:p>
          <a:p>
            <a:pPr marL="0" indent="0">
              <a:buNone/>
            </a:pPr>
            <a:endParaRPr lang="en-US" dirty="0"/>
          </a:p>
          <a:p>
            <a:pPr marL="0" indent="0">
              <a:buNone/>
            </a:pPr>
            <a:r>
              <a:rPr lang="en-US" sz="3800" dirty="0"/>
              <a:t>Or, perhaps, he intends both</a:t>
            </a:r>
          </a:p>
        </p:txBody>
      </p:sp>
    </p:spTree>
    <p:extLst>
      <p:ext uri="{BB962C8B-B14F-4D97-AF65-F5344CB8AC3E}">
        <p14:creationId xmlns:p14="http://schemas.microsoft.com/office/powerpoint/2010/main" val="3378277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 living conditions</a:t>
            </a:r>
          </a:p>
        </p:txBody>
      </p:sp>
      <p:sp>
        <p:nvSpPr>
          <p:cNvPr id="3" name="Content Placeholder 2"/>
          <p:cNvSpPr>
            <a:spLocks noGrp="1"/>
          </p:cNvSpPr>
          <p:nvPr>
            <p:ph idx="1"/>
          </p:nvPr>
        </p:nvSpPr>
        <p:spPr/>
        <p:txBody>
          <a:bodyPr/>
          <a:lstStyle/>
          <a:p>
            <a:r>
              <a:rPr lang="en-US" dirty="0"/>
              <a:t>Roman Engineering</a:t>
            </a:r>
          </a:p>
          <a:p>
            <a:pPr lvl="1"/>
            <a:r>
              <a:rPr lang="en-US" dirty="0"/>
              <a:t>Some palaces covered 30 acres</a:t>
            </a:r>
          </a:p>
          <a:p>
            <a:pPr lvl="1"/>
            <a:r>
              <a:rPr lang="en-US" dirty="0"/>
              <a:t>Rome boasted six-story buildings</a:t>
            </a:r>
          </a:p>
          <a:p>
            <a:pPr lvl="1"/>
            <a:r>
              <a:rPr lang="en-US" dirty="0"/>
              <a:t>Best homes had indoor plumbing</a:t>
            </a:r>
          </a:p>
          <a:p>
            <a:pPr lvl="1"/>
            <a:r>
              <a:rPr lang="en-US" dirty="0"/>
              <a:t>Rome had a large underground sewer system</a:t>
            </a:r>
          </a:p>
          <a:p>
            <a:pPr lvl="1"/>
            <a:r>
              <a:rPr lang="en-US" dirty="0"/>
              <a:t>Public baths and public latrines were common</a:t>
            </a:r>
          </a:p>
          <a:p>
            <a:pPr lvl="1"/>
            <a:r>
              <a:rPr lang="en-US" dirty="0"/>
              <a:t>Living conditions in AD 1 closer to modern times than in AD 1400</a:t>
            </a:r>
          </a:p>
        </p:txBody>
      </p:sp>
    </p:spTree>
    <p:extLst>
      <p:ext uri="{BB962C8B-B14F-4D97-AF65-F5344CB8AC3E}">
        <p14:creationId xmlns:p14="http://schemas.microsoft.com/office/powerpoint/2010/main" val="2423107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 living conditions</a:t>
            </a:r>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871" y="1630668"/>
            <a:ext cx="6507637" cy="487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676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 living conditions</a:t>
            </a:r>
          </a:p>
        </p:txBody>
      </p:sp>
      <p:sp>
        <p:nvSpPr>
          <p:cNvPr id="3" name="Content Placeholder 2"/>
          <p:cNvSpPr>
            <a:spLocks noGrp="1"/>
          </p:cNvSpPr>
          <p:nvPr>
            <p:ph idx="1"/>
          </p:nvPr>
        </p:nvSpPr>
        <p:spPr/>
        <p:txBody>
          <a:bodyPr/>
          <a:lstStyle/>
          <a:p>
            <a:r>
              <a:rPr lang="en-US" dirty="0"/>
              <a:t>Paul’s “Urban Strategy”</a:t>
            </a:r>
          </a:p>
          <a:p>
            <a:pPr lvl="1"/>
            <a:r>
              <a:rPr lang="en-US" dirty="0"/>
              <a:t>Paul’s three “missionary journeys” covered about 10 years</a:t>
            </a:r>
          </a:p>
          <a:p>
            <a:pPr lvl="1"/>
            <a:r>
              <a:rPr lang="en-US" dirty="0"/>
              <a:t>He spent nearly 5 of them in Corinth and Ephesus</a:t>
            </a:r>
          </a:p>
          <a:p>
            <a:pPr lvl="1"/>
            <a:r>
              <a:rPr lang="en-US" dirty="0"/>
              <a:t>Urban hubs: Antioch, Ephesus, Corinth, Rome</a:t>
            </a:r>
          </a:p>
          <a:p>
            <a:pPr lvl="2"/>
            <a:r>
              <a:rPr lang="en-US" dirty="0"/>
              <a:t>Paul trained and sent out church planters into the surrounding areas</a:t>
            </a:r>
          </a:p>
          <a:p>
            <a:pPr lvl="2"/>
            <a:r>
              <a:rPr lang="en-US" dirty="0"/>
              <a:t>E.g., </a:t>
            </a:r>
            <a:r>
              <a:rPr lang="en-US" dirty="0" err="1"/>
              <a:t>Epaphras</a:t>
            </a:r>
            <a:r>
              <a:rPr lang="en-US" dirty="0"/>
              <a:t> into the </a:t>
            </a:r>
            <a:r>
              <a:rPr lang="en-US" dirty="0" err="1"/>
              <a:t>Lycus</a:t>
            </a:r>
            <a:r>
              <a:rPr lang="en-US" dirty="0"/>
              <a:t> Valley</a:t>
            </a:r>
          </a:p>
        </p:txBody>
      </p:sp>
    </p:spTree>
    <p:extLst>
      <p:ext uri="{BB962C8B-B14F-4D97-AF65-F5344CB8AC3E}">
        <p14:creationId xmlns:p14="http://schemas.microsoft.com/office/powerpoint/2010/main" val="1368604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normAutofit/>
          </a:bodyPr>
          <a:lstStyle/>
          <a:p>
            <a:r>
              <a:rPr lang="en-US" dirty="0"/>
              <a:t>Preparing for Christ and the Church</a:t>
            </a:r>
          </a:p>
          <a:p>
            <a:r>
              <a:rPr lang="en-US" dirty="0"/>
              <a:t>We will consider six areas:</a:t>
            </a:r>
          </a:p>
          <a:p>
            <a:pPr lvl="1"/>
            <a:r>
              <a:rPr lang="en-US" dirty="0"/>
              <a:t>Political Unity</a:t>
            </a:r>
          </a:p>
          <a:p>
            <a:pPr lvl="1"/>
            <a:r>
              <a:rPr lang="en-US" dirty="0"/>
              <a:t>Jewish Patriotism</a:t>
            </a:r>
          </a:p>
          <a:p>
            <a:pPr lvl="1"/>
            <a:r>
              <a:rPr lang="en-US" dirty="0"/>
              <a:t>Economic Conditions</a:t>
            </a:r>
          </a:p>
          <a:p>
            <a:pPr lvl="1"/>
            <a:r>
              <a:rPr lang="en-US" dirty="0"/>
              <a:t>Urban Living Conditions</a:t>
            </a:r>
          </a:p>
          <a:p>
            <a:pPr lvl="1"/>
            <a:r>
              <a:rPr lang="en-US" dirty="0"/>
              <a:t>Religious and Philosophical Environment</a:t>
            </a:r>
          </a:p>
          <a:p>
            <a:pPr lvl="1"/>
            <a:r>
              <a:rPr lang="en-US" dirty="0"/>
              <a:t>Roman Morality</a:t>
            </a:r>
          </a:p>
        </p:txBody>
      </p:sp>
    </p:spTree>
    <p:extLst>
      <p:ext uri="{BB962C8B-B14F-4D97-AF65-F5344CB8AC3E}">
        <p14:creationId xmlns:p14="http://schemas.microsoft.com/office/powerpoint/2010/main" val="226108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9FFAC-34F5-A7E2-28F5-1D3F9600A60D}"/>
              </a:ext>
            </a:extLst>
          </p:cNvPr>
          <p:cNvSpPr>
            <a:spLocks noGrp="1"/>
          </p:cNvSpPr>
          <p:nvPr>
            <p:ph type="title"/>
          </p:nvPr>
        </p:nvSpPr>
        <p:spPr/>
        <p:txBody>
          <a:bodyPr>
            <a:normAutofit fontScale="90000"/>
          </a:bodyPr>
          <a:lstStyle/>
          <a:p>
            <a:r>
              <a:rPr lang="en-US" dirty="0"/>
              <a:t>Religious and philosophical environment</a:t>
            </a:r>
          </a:p>
        </p:txBody>
      </p:sp>
      <p:pic>
        <p:nvPicPr>
          <p:cNvPr id="4" name="Content Placeholder 3">
            <a:extLst>
              <a:ext uri="{FF2B5EF4-FFF2-40B4-BE49-F238E27FC236}">
                <a16:creationId xmlns:a16="http://schemas.microsoft.com/office/drawing/2014/main" id="{A0674D20-6CF7-10C9-8EE5-6C238530E01F}"/>
              </a:ext>
            </a:extLst>
          </p:cNvPr>
          <p:cNvPicPr>
            <a:picLocks noGrp="1" noChangeAspect="1"/>
          </p:cNvPicPr>
          <p:nvPr>
            <p:ph idx="1"/>
          </p:nvPr>
        </p:nvPicPr>
        <p:blipFill>
          <a:blip r:embed="rId2"/>
          <a:stretch>
            <a:fillRect/>
          </a:stretch>
        </p:blipFill>
        <p:spPr>
          <a:xfrm>
            <a:off x="495779" y="1981200"/>
            <a:ext cx="7279153" cy="4038600"/>
          </a:xfrm>
          <a:prstGeom prst="rect">
            <a:avLst/>
          </a:prstGeom>
        </p:spPr>
      </p:pic>
    </p:spTree>
    <p:extLst>
      <p:ext uri="{BB962C8B-B14F-4D97-AF65-F5344CB8AC3E}">
        <p14:creationId xmlns:p14="http://schemas.microsoft.com/office/powerpoint/2010/main" val="614231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Religious and philosophical environment</a:t>
            </a:r>
          </a:p>
        </p:txBody>
      </p:sp>
      <p:sp>
        <p:nvSpPr>
          <p:cNvPr id="3" name="Content Placeholder 2"/>
          <p:cNvSpPr>
            <a:spLocks noGrp="1"/>
          </p:cNvSpPr>
          <p:nvPr>
            <p:ph idx="1"/>
          </p:nvPr>
        </p:nvSpPr>
        <p:spPr/>
        <p:txBody>
          <a:bodyPr/>
          <a:lstStyle/>
          <a:p>
            <a:r>
              <a:rPr lang="en-US" dirty="0"/>
              <a:t>Christianity was not born in a religious vacuum</a:t>
            </a:r>
          </a:p>
          <a:p>
            <a:r>
              <a:rPr lang="en-US" dirty="0"/>
              <a:t>Roman Empire intensely religious and quite pluralistic</a:t>
            </a:r>
          </a:p>
          <a:p>
            <a:r>
              <a:rPr lang="en-US" dirty="0"/>
              <a:t>Christianity made its way against some of the great philosophical and religious rivals in world history</a:t>
            </a:r>
          </a:p>
        </p:txBody>
      </p:sp>
    </p:spTree>
    <p:extLst>
      <p:ext uri="{BB962C8B-B14F-4D97-AF65-F5344CB8AC3E}">
        <p14:creationId xmlns:p14="http://schemas.microsoft.com/office/powerpoint/2010/main" val="2165857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Religious and philosophical environment</a:t>
            </a:r>
          </a:p>
        </p:txBody>
      </p:sp>
      <p:sp>
        <p:nvSpPr>
          <p:cNvPr id="3" name="Content Placeholder 2"/>
          <p:cNvSpPr>
            <a:spLocks noGrp="1"/>
          </p:cNvSpPr>
          <p:nvPr>
            <p:ph idx="1"/>
          </p:nvPr>
        </p:nvSpPr>
        <p:spPr/>
        <p:txBody>
          <a:bodyPr/>
          <a:lstStyle/>
          <a:p>
            <a:r>
              <a:rPr lang="en-US" dirty="0"/>
              <a:t>Greek and Roman Pantheon</a:t>
            </a:r>
          </a:p>
          <a:p>
            <a:pPr lvl="1"/>
            <a:r>
              <a:rPr lang="en-US" dirty="0"/>
              <a:t>Widespread veneration of the Greek and Roman gods</a:t>
            </a:r>
          </a:p>
          <a:p>
            <a:pPr lvl="1"/>
            <a:r>
              <a:rPr lang="en-US" dirty="0"/>
              <a:t>Worship at private shrines</a:t>
            </a:r>
          </a:p>
          <a:p>
            <a:pPr lvl="1"/>
            <a:r>
              <a:rPr lang="en-US" dirty="0"/>
              <a:t>Rampant polytheism</a:t>
            </a:r>
          </a:p>
          <a:p>
            <a:pPr lvl="1"/>
            <a:r>
              <a:rPr lang="en-US" dirty="0"/>
              <a:t>Note Paul’s argument in </a:t>
            </a:r>
          </a:p>
          <a:p>
            <a:pPr marL="515938" lvl="1" indent="0">
              <a:buNone/>
            </a:pPr>
            <a:r>
              <a:rPr lang="en-US" dirty="0"/>
              <a:t>Athens (Acts 17)</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363" y="3048000"/>
            <a:ext cx="2188971"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14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146"/>
                                        </p:tgtEl>
                                        <p:attrNameLst>
                                          <p:attrName>style.visibility</p:attrName>
                                        </p:attrNameLst>
                                      </p:cBhvr>
                                      <p:to>
                                        <p:strVal val="visible"/>
                                      </p:to>
                                    </p:set>
                                    <p:animEffect transition="in" filter="fade">
                                      <p:cBhvr>
                                        <p:cTn id="35" dur="1000"/>
                                        <p:tgtEl>
                                          <p:spTgt spid="6146"/>
                                        </p:tgtEl>
                                      </p:cBhvr>
                                    </p:animEffect>
                                    <p:anim calcmode="lin" valueType="num">
                                      <p:cBhvr>
                                        <p:cTn id="36" dur="1000" fill="hold"/>
                                        <p:tgtEl>
                                          <p:spTgt spid="6146"/>
                                        </p:tgtEl>
                                        <p:attrNameLst>
                                          <p:attrName>ppt_x</p:attrName>
                                        </p:attrNameLst>
                                      </p:cBhvr>
                                      <p:tavLst>
                                        <p:tav tm="0">
                                          <p:val>
                                            <p:strVal val="#ppt_x"/>
                                          </p:val>
                                        </p:tav>
                                        <p:tav tm="100000">
                                          <p:val>
                                            <p:strVal val="#ppt_x"/>
                                          </p:val>
                                        </p:tav>
                                      </p:tavLst>
                                    </p:anim>
                                    <p:anim calcmode="lin" valueType="num">
                                      <p:cBhvr>
                                        <p:cTn id="37"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Religious and philosophical environment</a:t>
            </a:r>
          </a:p>
        </p:txBody>
      </p:sp>
      <p:sp>
        <p:nvSpPr>
          <p:cNvPr id="3" name="Content Placeholder 2"/>
          <p:cNvSpPr>
            <a:spLocks noGrp="1"/>
          </p:cNvSpPr>
          <p:nvPr>
            <p:ph idx="1"/>
          </p:nvPr>
        </p:nvSpPr>
        <p:spPr/>
        <p:txBody>
          <a:bodyPr/>
          <a:lstStyle/>
          <a:p>
            <a:r>
              <a:rPr lang="en-US" dirty="0"/>
              <a:t>Cult of the Emperor</a:t>
            </a:r>
          </a:p>
          <a:p>
            <a:pPr lvl="1"/>
            <a:r>
              <a:rPr lang="en-US" dirty="0"/>
              <a:t>Universal, mandatory worship for anyone in Roman Empire</a:t>
            </a:r>
          </a:p>
          <a:p>
            <a:pPr lvl="1"/>
            <a:r>
              <a:rPr lang="en-US" dirty="0"/>
              <a:t>Citizenship oath included </a:t>
            </a:r>
            <a:r>
              <a:rPr lang="en-US" i="1" dirty="0"/>
              <a:t>Caesar Domine </a:t>
            </a:r>
            <a:r>
              <a:rPr lang="en-US" dirty="0"/>
              <a:t>– Caesar is Lord</a:t>
            </a:r>
          </a:p>
          <a:p>
            <a:pPr lvl="1"/>
            <a:r>
              <a:rPr lang="en-US" dirty="0"/>
              <a:t>Christian refusal = political rebellion</a:t>
            </a:r>
          </a:p>
        </p:txBody>
      </p:sp>
    </p:spTree>
    <p:extLst>
      <p:ext uri="{BB962C8B-B14F-4D97-AF65-F5344CB8AC3E}">
        <p14:creationId xmlns:p14="http://schemas.microsoft.com/office/powerpoint/2010/main" val="3935826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Religious and philosophical environment</a:t>
            </a:r>
          </a:p>
        </p:txBody>
      </p:sp>
      <p:sp>
        <p:nvSpPr>
          <p:cNvPr id="3" name="Content Placeholder 2"/>
          <p:cNvSpPr>
            <a:spLocks noGrp="1"/>
          </p:cNvSpPr>
          <p:nvPr>
            <p:ph idx="1"/>
          </p:nvPr>
        </p:nvSpPr>
        <p:spPr/>
        <p:txBody>
          <a:bodyPr>
            <a:normAutofit/>
          </a:bodyPr>
          <a:lstStyle/>
          <a:p>
            <a:r>
              <a:rPr lang="en-US" dirty="0"/>
              <a:t>Greek and Roman Philosophy</a:t>
            </a:r>
          </a:p>
          <a:p>
            <a:pPr lvl="1"/>
            <a:r>
              <a:rPr lang="en-US" dirty="0"/>
              <a:t>The upper classes were influenced by the great Greek and Roman philosophers</a:t>
            </a:r>
          </a:p>
          <a:p>
            <a:pPr lvl="1"/>
            <a:r>
              <a:rPr lang="en-US" dirty="0"/>
              <a:t>This thinking filtered down through society</a:t>
            </a:r>
          </a:p>
          <a:p>
            <a:pPr lvl="1"/>
            <a:r>
              <a:rPr lang="en-US" dirty="0"/>
              <a:t>In Greek ethics, Virtue consists of Prudence, Justice, Fortitude, and Temperance</a:t>
            </a:r>
          </a:p>
          <a:p>
            <a:pPr lvl="2"/>
            <a:r>
              <a:rPr lang="en-US" dirty="0"/>
              <a:t>Notice the absence of Humility</a:t>
            </a:r>
          </a:p>
          <a:p>
            <a:pPr lvl="2"/>
            <a:r>
              <a:rPr lang="en-US" dirty="0"/>
              <a:t>Intellectual arrogance</a:t>
            </a:r>
          </a:p>
        </p:txBody>
      </p:sp>
    </p:spTree>
    <p:extLst>
      <p:ext uri="{BB962C8B-B14F-4D97-AF65-F5344CB8AC3E}">
        <p14:creationId xmlns:p14="http://schemas.microsoft.com/office/powerpoint/2010/main" val="3793313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Religious and philosophical environment</a:t>
            </a:r>
          </a:p>
        </p:txBody>
      </p:sp>
      <p:sp>
        <p:nvSpPr>
          <p:cNvPr id="3" name="Content Placeholder 2"/>
          <p:cNvSpPr>
            <a:spLocks noGrp="1"/>
          </p:cNvSpPr>
          <p:nvPr>
            <p:ph idx="1"/>
          </p:nvPr>
        </p:nvSpPr>
        <p:spPr/>
        <p:txBody>
          <a:bodyPr>
            <a:normAutofit lnSpcReduction="10000"/>
          </a:bodyPr>
          <a:lstStyle/>
          <a:p>
            <a:r>
              <a:rPr lang="en-US" dirty="0"/>
              <a:t>Competing Religions</a:t>
            </a:r>
          </a:p>
          <a:p>
            <a:pPr lvl="1"/>
            <a:r>
              <a:rPr lang="en-US" dirty="0"/>
              <a:t>Judaism – Jews, found in every major Roman city, were Christianity’s most formidable opponent</a:t>
            </a:r>
          </a:p>
          <a:p>
            <a:pPr lvl="1"/>
            <a:r>
              <a:rPr lang="en-US" dirty="0"/>
              <a:t>Mystery Religions</a:t>
            </a:r>
          </a:p>
          <a:p>
            <a:pPr lvl="2"/>
            <a:r>
              <a:rPr lang="en-US" dirty="0"/>
              <a:t>Popular alternatives to the old gods and goddesses</a:t>
            </a:r>
          </a:p>
          <a:p>
            <a:pPr lvl="2"/>
            <a:r>
              <a:rPr lang="en-US" dirty="0"/>
              <a:t>Consisted of secretive, fanatical adherents</a:t>
            </a:r>
          </a:p>
          <a:p>
            <a:pPr lvl="2"/>
            <a:r>
              <a:rPr lang="en-US" dirty="0"/>
              <a:t>Usually dominated by a powerful priesthood</a:t>
            </a:r>
          </a:p>
        </p:txBody>
      </p:sp>
    </p:spTree>
    <p:extLst>
      <p:ext uri="{BB962C8B-B14F-4D97-AF65-F5344CB8AC3E}">
        <p14:creationId xmlns:p14="http://schemas.microsoft.com/office/powerpoint/2010/main" val="252151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lnSpcReduction="10000"/>
          </a:bodyPr>
          <a:lstStyle/>
          <a:p>
            <a:r>
              <a:rPr lang="en-US" dirty="0"/>
              <a:t>In what ways did God prepare the world for the coming of Christ and the birth of the church?</a:t>
            </a:r>
          </a:p>
          <a:p>
            <a:r>
              <a:rPr lang="en-US" dirty="0"/>
              <a:t>We will consider six areas:</a:t>
            </a:r>
          </a:p>
          <a:p>
            <a:pPr lvl="1"/>
            <a:r>
              <a:rPr lang="en-US" dirty="0"/>
              <a:t>Political Unity</a:t>
            </a:r>
          </a:p>
          <a:p>
            <a:pPr lvl="1"/>
            <a:r>
              <a:rPr lang="en-US" dirty="0"/>
              <a:t>Jewish Patriotism</a:t>
            </a:r>
          </a:p>
          <a:p>
            <a:pPr lvl="1"/>
            <a:r>
              <a:rPr lang="en-US" dirty="0"/>
              <a:t>Economic Conditions</a:t>
            </a:r>
          </a:p>
          <a:p>
            <a:pPr lvl="1"/>
            <a:r>
              <a:rPr lang="en-US" dirty="0"/>
              <a:t>Urban Living Conditions</a:t>
            </a:r>
          </a:p>
          <a:p>
            <a:pPr lvl="1"/>
            <a:r>
              <a:rPr lang="en-US" dirty="0"/>
              <a:t>Religious and Philosophical Environment</a:t>
            </a:r>
          </a:p>
          <a:p>
            <a:pPr lvl="1"/>
            <a:r>
              <a:rPr lang="en-US" dirty="0"/>
              <a:t>Roman Morality</a:t>
            </a:r>
          </a:p>
        </p:txBody>
      </p:sp>
    </p:spTree>
    <p:extLst>
      <p:ext uri="{BB962C8B-B14F-4D97-AF65-F5344CB8AC3E}">
        <p14:creationId xmlns:p14="http://schemas.microsoft.com/office/powerpoint/2010/main" val="397900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Religious and philosophical environment</a:t>
            </a:r>
          </a:p>
        </p:txBody>
      </p:sp>
      <p:sp>
        <p:nvSpPr>
          <p:cNvPr id="3" name="Content Placeholder 2"/>
          <p:cNvSpPr>
            <a:spLocks noGrp="1"/>
          </p:cNvSpPr>
          <p:nvPr>
            <p:ph idx="1"/>
          </p:nvPr>
        </p:nvSpPr>
        <p:spPr/>
        <p:txBody>
          <a:bodyPr/>
          <a:lstStyle/>
          <a:p>
            <a:r>
              <a:rPr lang="en-US" dirty="0"/>
              <a:t>Competing Religions</a:t>
            </a:r>
          </a:p>
          <a:p>
            <a:pPr lvl="1"/>
            <a:r>
              <a:rPr lang="en-US" dirty="0"/>
              <a:t>Mystery Religions</a:t>
            </a:r>
          </a:p>
          <a:p>
            <a:pPr lvl="2"/>
            <a:r>
              <a:rPr lang="en-US" dirty="0"/>
              <a:t>Many contained fragments of truth (i.e., they were syncretistic)</a:t>
            </a:r>
          </a:p>
          <a:p>
            <a:pPr lvl="3"/>
            <a:r>
              <a:rPr lang="en-US" dirty="0"/>
              <a:t>The story of Osiris was a resurrection story based on the changing of the seasons</a:t>
            </a:r>
          </a:p>
          <a:p>
            <a:pPr lvl="3"/>
            <a:r>
              <a:rPr lang="en-US" dirty="0"/>
              <a:t>Some of the mysteries employed sacramental rites similar to baptism and the Lord’s Supper</a:t>
            </a:r>
          </a:p>
          <a:p>
            <a:pPr lvl="3"/>
            <a:endParaRPr lang="en-US" dirty="0"/>
          </a:p>
        </p:txBody>
      </p:sp>
    </p:spTree>
    <p:extLst>
      <p:ext uri="{BB962C8B-B14F-4D97-AF65-F5344CB8AC3E}">
        <p14:creationId xmlns:p14="http://schemas.microsoft.com/office/powerpoint/2010/main" val="2226734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Religious and philosophical environment</a:t>
            </a:r>
          </a:p>
        </p:txBody>
      </p:sp>
      <p:sp>
        <p:nvSpPr>
          <p:cNvPr id="3" name="Content Placeholder 2"/>
          <p:cNvSpPr>
            <a:spLocks noGrp="1"/>
          </p:cNvSpPr>
          <p:nvPr>
            <p:ph idx="1"/>
          </p:nvPr>
        </p:nvSpPr>
        <p:spPr>
          <a:xfrm>
            <a:off x="457200" y="1609416"/>
            <a:ext cx="7239000" cy="2124384"/>
          </a:xfrm>
        </p:spPr>
        <p:txBody>
          <a:bodyPr>
            <a:normAutofit fontScale="92500" lnSpcReduction="20000"/>
          </a:bodyPr>
          <a:lstStyle/>
          <a:p>
            <a:pPr marL="0" lvl="2" indent="0">
              <a:buNone/>
            </a:pPr>
            <a:r>
              <a:rPr lang="en-US" dirty="0"/>
              <a:t>Cult of Mithras</a:t>
            </a:r>
          </a:p>
          <a:p>
            <a:pPr marL="457200" lvl="2" indent="0">
              <a:buNone/>
            </a:pPr>
            <a:r>
              <a:rPr lang="en-US" dirty="0"/>
              <a:t>Popular in the Roman army</a:t>
            </a:r>
          </a:p>
          <a:p>
            <a:pPr marL="457200" lvl="2" indent="0">
              <a:buNone/>
            </a:pPr>
            <a:r>
              <a:rPr lang="en-US" dirty="0"/>
              <a:t>Taurobolium</a:t>
            </a:r>
          </a:p>
          <a:p>
            <a:pPr marL="914400" lvl="2" indent="-457200">
              <a:buNone/>
            </a:pPr>
            <a:r>
              <a:rPr lang="en-US" dirty="0"/>
              <a:t>Initiate stood in a pit and was sprinkled with the blood of a bull that was being killed above him </a:t>
            </a:r>
          </a:p>
        </p:txBody>
      </p:sp>
      <p:sp>
        <p:nvSpPr>
          <p:cNvPr id="4" name="Rectangle 3"/>
          <p:cNvSpPr/>
          <p:nvPr/>
        </p:nvSpPr>
        <p:spPr>
          <a:xfrm>
            <a:off x="457200" y="4038600"/>
            <a:ext cx="3505200" cy="1292662"/>
          </a:xfrm>
          <a:prstGeom prst="rect">
            <a:avLst/>
          </a:prstGeom>
        </p:spPr>
        <p:txBody>
          <a:bodyPr wrap="square">
            <a:spAutoFit/>
          </a:bodyPr>
          <a:lstStyle/>
          <a:p>
            <a:pPr marL="0" lvl="2">
              <a:spcBef>
                <a:spcPts val="600"/>
              </a:spcBef>
              <a:buClr>
                <a:schemeClr val="tx2"/>
              </a:buClr>
              <a:buSzPct val="73000"/>
            </a:pPr>
            <a:r>
              <a:rPr lang="en-US" sz="2600" dirty="0"/>
              <a:t>“Born again for eternity” through the blood of the bull</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763297"/>
            <a:ext cx="333375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77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Religious and philosophical environment</a:t>
            </a:r>
          </a:p>
        </p:txBody>
      </p:sp>
      <p:sp>
        <p:nvSpPr>
          <p:cNvPr id="3" name="Content Placeholder 2"/>
          <p:cNvSpPr>
            <a:spLocks noGrp="1"/>
          </p:cNvSpPr>
          <p:nvPr>
            <p:ph idx="1"/>
          </p:nvPr>
        </p:nvSpPr>
        <p:spPr/>
        <p:txBody>
          <a:bodyPr/>
          <a:lstStyle/>
          <a:p>
            <a:r>
              <a:rPr lang="en-US" dirty="0"/>
              <a:t>Gnosticism</a:t>
            </a:r>
          </a:p>
          <a:p>
            <a:pPr lvl="1"/>
            <a:r>
              <a:rPr lang="en-US" dirty="0"/>
              <a:t>Biblical terminology</a:t>
            </a:r>
          </a:p>
          <a:p>
            <a:pPr lvl="2"/>
            <a:r>
              <a:rPr lang="en-US" dirty="0"/>
              <a:t>Christ, Word, Savior, redemption</a:t>
            </a:r>
          </a:p>
          <a:p>
            <a:pPr lvl="1"/>
            <a:r>
              <a:rPr lang="en-US" dirty="0"/>
              <a:t>Claimed to believe Christian Scriptures (or parts of them)</a:t>
            </a:r>
          </a:p>
          <a:p>
            <a:pPr lvl="1"/>
            <a:r>
              <a:rPr lang="en-US" dirty="0"/>
              <a:t>Salvation achieved by the predestined through special knowledge </a:t>
            </a:r>
            <a:r>
              <a:rPr lang="en-US" i="1" dirty="0"/>
              <a:t>(gnosis)</a:t>
            </a:r>
            <a:endParaRPr lang="en-US" dirty="0"/>
          </a:p>
          <a:p>
            <a:pPr lvl="1"/>
            <a:r>
              <a:rPr lang="en-US" dirty="0"/>
              <a:t>Complex systems of thought based on speculations of a charismatic leader</a:t>
            </a:r>
          </a:p>
          <a:p>
            <a:pPr lvl="1"/>
            <a:r>
              <a:rPr lang="en-US" dirty="0"/>
              <a:t>Most serious pagan rival to Christianity</a:t>
            </a:r>
          </a:p>
        </p:txBody>
      </p:sp>
    </p:spTree>
    <p:extLst>
      <p:ext uri="{BB962C8B-B14F-4D97-AF65-F5344CB8AC3E}">
        <p14:creationId xmlns:p14="http://schemas.microsoft.com/office/powerpoint/2010/main" val="4058968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Religious and philosophical environment</a:t>
            </a:r>
          </a:p>
        </p:txBody>
      </p:sp>
      <p:sp>
        <p:nvSpPr>
          <p:cNvPr id="3" name="Content Placeholder 2"/>
          <p:cNvSpPr>
            <a:spLocks noGrp="1"/>
          </p:cNvSpPr>
          <p:nvPr>
            <p:ph idx="1"/>
          </p:nvPr>
        </p:nvSpPr>
        <p:spPr/>
        <p:txBody>
          <a:bodyPr/>
          <a:lstStyle/>
          <a:p>
            <a:r>
              <a:rPr lang="en-US" dirty="0"/>
              <a:t>Christianity vindicated itself against a variety of rivals</a:t>
            </a:r>
          </a:p>
          <a:p>
            <a:r>
              <a:rPr lang="en-US" dirty="0"/>
              <a:t>Between AD 30 and AD 300, Christianity emerged as the dominant religion in the Western World</a:t>
            </a:r>
          </a:p>
          <a:p>
            <a:pPr lvl="1"/>
            <a:r>
              <a:rPr lang="en-US" dirty="0"/>
              <a:t>Grew from about 2,000 to nearly 10 million</a:t>
            </a:r>
          </a:p>
        </p:txBody>
      </p:sp>
    </p:spTree>
    <p:extLst>
      <p:ext uri="{BB962C8B-B14F-4D97-AF65-F5344CB8AC3E}">
        <p14:creationId xmlns:p14="http://schemas.microsoft.com/office/powerpoint/2010/main" val="4016223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B3085-27D7-C281-B14A-E2BFB52D4815}"/>
              </a:ext>
            </a:extLst>
          </p:cNvPr>
          <p:cNvSpPr>
            <a:spLocks noGrp="1"/>
          </p:cNvSpPr>
          <p:nvPr>
            <p:ph type="title"/>
          </p:nvPr>
        </p:nvSpPr>
        <p:spPr/>
        <p:txBody>
          <a:bodyPr/>
          <a:lstStyle/>
          <a:p>
            <a:r>
              <a:rPr lang="en-US" dirty="0"/>
              <a:t>Roman morality</a:t>
            </a:r>
          </a:p>
        </p:txBody>
      </p:sp>
      <p:sp>
        <p:nvSpPr>
          <p:cNvPr id="3" name="Content Placeholder 2">
            <a:extLst>
              <a:ext uri="{FF2B5EF4-FFF2-40B4-BE49-F238E27FC236}">
                <a16:creationId xmlns:a16="http://schemas.microsoft.com/office/drawing/2014/main" id="{870DF713-BDD2-FF08-E17B-7B32A3B7FE3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50123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normAutofit/>
          </a:bodyPr>
          <a:lstStyle/>
          <a:p>
            <a:r>
              <a:rPr lang="en-US" dirty="0"/>
              <a:t>Immorality rampant in Roman society</a:t>
            </a:r>
          </a:p>
          <a:p>
            <a:r>
              <a:rPr lang="en-US" dirty="0"/>
              <a:t>Human philosophy/religion unable to solve man’s deepest problems</a:t>
            </a:r>
          </a:p>
          <a:p>
            <a:r>
              <a:rPr lang="en-US" dirty="0"/>
              <a:t>Roman society reminds us of the postmodern society in which we live</a:t>
            </a:r>
          </a:p>
        </p:txBody>
      </p:sp>
    </p:spTree>
    <p:extLst>
      <p:ext uri="{BB962C8B-B14F-4D97-AF65-F5344CB8AC3E}">
        <p14:creationId xmlns:p14="http://schemas.microsoft.com/office/powerpoint/2010/main" val="242646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lstStyle/>
          <a:p>
            <a:r>
              <a:rPr lang="en-US" dirty="0"/>
              <a:t>Violence</a:t>
            </a:r>
          </a:p>
          <a:p>
            <a:pPr lvl="1"/>
            <a:r>
              <a:rPr lang="en-US" dirty="0"/>
              <a:t>Constant wars made violence and death a common spectacle</a:t>
            </a:r>
          </a:p>
          <a:p>
            <a:pPr lvl="1"/>
            <a:r>
              <a:rPr lang="en-US" dirty="0"/>
              <a:t>Gladiatorial contests</a:t>
            </a:r>
          </a:p>
          <a:p>
            <a:pPr lvl="2"/>
            <a:r>
              <a:rPr lang="en-US" dirty="0"/>
              <a:t>Death for sport</a:t>
            </a:r>
          </a:p>
          <a:p>
            <a:pPr lvl="2"/>
            <a:r>
              <a:rPr lang="en-US" dirty="0"/>
              <a:t>Animals pitted against each other</a:t>
            </a:r>
          </a:p>
          <a:p>
            <a:pPr lvl="2"/>
            <a:r>
              <a:rPr lang="en-US" dirty="0"/>
              <a:t>Men pitted against animals and against each other</a:t>
            </a:r>
          </a:p>
          <a:p>
            <a:pPr lvl="2"/>
            <a:r>
              <a:rPr lang="en-US" dirty="0"/>
              <a:t>These contests were not discontinued until AD 404</a:t>
            </a:r>
          </a:p>
        </p:txBody>
      </p:sp>
    </p:spTree>
    <p:extLst>
      <p:ext uri="{BB962C8B-B14F-4D97-AF65-F5344CB8AC3E}">
        <p14:creationId xmlns:p14="http://schemas.microsoft.com/office/powerpoint/2010/main" val="3598651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2554"/>
            <a:ext cx="6507637" cy="487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810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normAutofit fontScale="92500" lnSpcReduction="10000"/>
          </a:bodyPr>
          <a:lstStyle/>
          <a:p>
            <a:r>
              <a:rPr lang="en-US" dirty="0"/>
              <a:t>Divorce</a:t>
            </a:r>
          </a:p>
          <a:p>
            <a:pPr lvl="1"/>
            <a:r>
              <a:rPr lang="en-US" dirty="0"/>
              <a:t>Common in upper levels of society</a:t>
            </a:r>
          </a:p>
          <a:p>
            <a:pPr lvl="1"/>
            <a:r>
              <a:rPr lang="en-US" dirty="0"/>
              <a:t>Pompey married five times; Julius Caesar four times</a:t>
            </a:r>
          </a:p>
          <a:p>
            <a:pPr marL="292608" lvl="1" indent="0">
              <a:buNone/>
            </a:pPr>
            <a:endParaRPr lang="en-US" dirty="0"/>
          </a:p>
          <a:p>
            <a:pPr marL="292608" lvl="1" indent="0">
              <a:buNone/>
            </a:pPr>
            <a:r>
              <a:rPr lang="en-US" dirty="0"/>
              <a:t>No woman need blush to break up her marriage since the most distinguished ladies have adopted the practice of reckoning the year not by the names of the consuls but by the names of their husbands. They divorce in order to remarry. They marry in order to divorce (Seneca).</a:t>
            </a:r>
          </a:p>
        </p:txBody>
      </p:sp>
    </p:spTree>
    <p:extLst>
      <p:ext uri="{BB962C8B-B14F-4D97-AF65-F5344CB8AC3E}">
        <p14:creationId xmlns:p14="http://schemas.microsoft.com/office/powerpoint/2010/main" val="3561369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normAutofit/>
          </a:bodyPr>
          <a:lstStyle/>
          <a:p>
            <a:r>
              <a:rPr lang="en-US" dirty="0"/>
              <a:t>Divorce</a:t>
            </a:r>
          </a:p>
          <a:p>
            <a:pPr lvl="1"/>
            <a:r>
              <a:rPr lang="en-US" dirty="0"/>
              <a:t>The church condemned divorce and took a strong stand for the permanence of marriage</a:t>
            </a:r>
          </a:p>
          <a:p>
            <a:pPr lvl="1"/>
            <a:r>
              <a:rPr lang="en-US" dirty="0"/>
              <a:t>Tertullian, the church father, said</a:t>
            </a:r>
          </a:p>
          <a:p>
            <a:pPr marL="292608" lvl="1" indent="0">
              <a:buNone/>
            </a:pPr>
            <a:endParaRPr lang="en-US" dirty="0"/>
          </a:p>
          <a:p>
            <a:pPr marL="292608" lvl="1" indent="0">
              <a:buNone/>
            </a:pPr>
            <a:r>
              <a:rPr lang="en-US" dirty="0"/>
              <a:t>Divorce these days is a religious vow, as if the proper offspring of marriage.</a:t>
            </a:r>
            <a:br>
              <a:rPr lang="en-US" dirty="0"/>
            </a:br>
            <a:endParaRPr lang="en-US" dirty="0"/>
          </a:p>
        </p:txBody>
      </p:sp>
    </p:spTree>
    <p:extLst>
      <p:ext uri="{BB962C8B-B14F-4D97-AF65-F5344CB8AC3E}">
        <p14:creationId xmlns:p14="http://schemas.microsoft.com/office/powerpoint/2010/main" val="2334525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Political unity</a:t>
            </a:r>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736" y="1635566"/>
            <a:ext cx="6324600" cy="48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631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lstStyle/>
          <a:p>
            <a:r>
              <a:rPr lang="en-US" dirty="0"/>
              <a:t>Sexual Immorality</a:t>
            </a:r>
          </a:p>
          <a:p>
            <a:pPr lvl="1"/>
            <a:r>
              <a:rPr lang="en-US" dirty="0"/>
              <a:t>Fornication was so widespread as to be considered the norm</a:t>
            </a:r>
          </a:p>
          <a:p>
            <a:pPr lvl="1"/>
            <a:r>
              <a:rPr lang="en-US" dirty="0"/>
              <a:t>Demosthenes, the famous orator, wrote</a:t>
            </a:r>
          </a:p>
          <a:p>
            <a:pPr marL="292608" lvl="1" indent="0">
              <a:buNone/>
            </a:pPr>
            <a:endParaRPr lang="en-US" dirty="0"/>
          </a:p>
          <a:p>
            <a:pPr marL="292608" lvl="1" indent="0">
              <a:buNone/>
            </a:pPr>
            <a:r>
              <a:rPr lang="en-US" dirty="0"/>
              <a:t>Mistresses we keep for the sake of pleasure, concubines for the daily care of the body, but wives to bear us legitimate children.</a:t>
            </a:r>
          </a:p>
        </p:txBody>
      </p:sp>
    </p:spTree>
    <p:extLst>
      <p:ext uri="{BB962C8B-B14F-4D97-AF65-F5344CB8AC3E}">
        <p14:creationId xmlns:p14="http://schemas.microsoft.com/office/powerpoint/2010/main" val="515565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normAutofit/>
          </a:bodyPr>
          <a:lstStyle/>
          <a:p>
            <a:r>
              <a:rPr lang="en-US" dirty="0"/>
              <a:t>Sexual Immorality</a:t>
            </a:r>
          </a:p>
          <a:p>
            <a:pPr lvl="1"/>
            <a:r>
              <a:rPr lang="en-US" dirty="0"/>
              <a:t>Adultery was so common that Augustus, one of the best emperors, passed laws against it: a man who caught someone with his wife had the right to kill him</a:t>
            </a:r>
          </a:p>
          <a:p>
            <a:pPr lvl="1"/>
            <a:r>
              <a:rPr lang="en-US" dirty="0"/>
              <a:t>Wife-swapping was common</a:t>
            </a:r>
          </a:p>
        </p:txBody>
      </p:sp>
    </p:spTree>
    <p:extLst>
      <p:ext uri="{BB962C8B-B14F-4D97-AF65-F5344CB8AC3E}">
        <p14:creationId xmlns:p14="http://schemas.microsoft.com/office/powerpoint/2010/main" val="1896192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F4CF-EE24-A25D-F37E-8B90BE2DF03B}"/>
              </a:ext>
            </a:extLst>
          </p:cNvPr>
          <p:cNvSpPr>
            <a:spLocks noGrp="1"/>
          </p:cNvSpPr>
          <p:nvPr>
            <p:ph type="title"/>
          </p:nvPr>
        </p:nvSpPr>
        <p:spPr/>
        <p:txBody>
          <a:bodyPr/>
          <a:lstStyle/>
          <a:p>
            <a:r>
              <a:rPr lang="en-US" dirty="0"/>
              <a:t>Roman Morality</a:t>
            </a:r>
          </a:p>
        </p:txBody>
      </p:sp>
      <p:sp>
        <p:nvSpPr>
          <p:cNvPr id="3" name="Content Placeholder 2">
            <a:extLst>
              <a:ext uri="{FF2B5EF4-FFF2-40B4-BE49-F238E27FC236}">
                <a16:creationId xmlns:a16="http://schemas.microsoft.com/office/drawing/2014/main" id="{BD694951-C5F1-5336-06EB-01397580153D}"/>
              </a:ext>
            </a:extLst>
          </p:cNvPr>
          <p:cNvSpPr>
            <a:spLocks noGrp="1"/>
          </p:cNvSpPr>
          <p:nvPr>
            <p:ph idx="1"/>
          </p:nvPr>
        </p:nvSpPr>
        <p:spPr/>
        <p:txBody>
          <a:bodyPr/>
          <a:lstStyle/>
          <a:p>
            <a:pPr marL="0" indent="0">
              <a:buNone/>
            </a:pPr>
            <a:endParaRPr lang="en-US" dirty="0"/>
          </a:p>
          <a:p>
            <a:pPr marL="0" indent="0">
              <a:buNone/>
            </a:pPr>
            <a:r>
              <a:rPr lang="en-US" dirty="0"/>
              <a:t>One in mind and soul, we do not hesitate to share our earthly goods with one another. All things are common among us but our wives. We give up our community where it is practiced alone by others.</a:t>
            </a:r>
          </a:p>
          <a:p>
            <a:pPr marL="0" indent="0" algn="r">
              <a:buNone/>
            </a:pPr>
            <a:r>
              <a:rPr lang="en-US" dirty="0"/>
              <a:t> Tertullian, c. 200</a:t>
            </a:r>
          </a:p>
          <a:p>
            <a:pPr marL="0" indent="0">
              <a:buNone/>
            </a:pPr>
            <a:endParaRPr lang="en-US" dirty="0"/>
          </a:p>
        </p:txBody>
      </p:sp>
    </p:spTree>
    <p:extLst>
      <p:ext uri="{BB962C8B-B14F-4D97-AF65-F5344CB8AC3E}">
        <p14:creationId xmlns:p14="http://schemas.microsoft.com/office/powerpoint/2010/main" val="2189688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lstStyle/>
          <a:p>
            <a:r>
              <a:rPr lang="en-US" dirty="0"/>
              <a:t>Sexual Immorality</a:t>
            </a:r>
          </a:p>
          <a:p>
            <a:pPr lvl="1"/>
            <a:r>
              <a:rPr lang="en-US" dirty="0"/>
              <a:t>Homosexuality, while frowned upon publicly, was quite common</a:t>
            </a:r>
          </a:p>
          <a:p>
            <a:pPr lvl="1"/>
            <a:r>
              <a:rPr lang="en-US" dirty="0"/>
              <a:t>The early Christians constantly condemn homosexuality and effeminacy in their writings (echoing the NT – Rom 1:26-27; 1 </a:t>
            </a:r>
            <a:r>
              <a:rPr lang="en-US" dirty="0" err="1"/>
              <a:t>Cor</a:t>
            </a:r>
            <a:r>
              <a:rPr lang="en-US" dirty="0"/>
              <a:t> 6:9-10)</a:t>
            </a:r>
          </a:p>
        </p:txBody>
      </p:sp>
    </p:spTree>
    <p:extLst>
      <p:ext uri="{BB962C8B-B14F-4D97-AF65-F5344CB8AC3E}">
        <p14:creationId xmlns:p14="http://schemas.microsoft.com/office/powerpoint/2010/main" val="2682666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lstStyle/>
          <a:p>
            <a:r>
              <a:rPr lang="en-US" dirty="0"/>
              <a:t>Infanticide</a:t>
            </a:r>
          </a:p>
          <a:p>
            <a:pPr lvl="1"/>
            <a:r>
              <a:rPr lang="en-US" dirty="0"/>
              <a:t>Many unwanted babies</a:t>
            </a:r>
          </a:p>
          <a:p>
            <a:pPr lvl="2"/>
            <a:r>
              <a:rPr lang="en-US" dirty="0"/>
              <a:t>Loose morals</a:t>
            </a:r>
          </a:p>
          <a:p>
            <a:pPr lvl="2"/>
            <a:r>
              <a:rPr lang="en-US" dirty="0"/>
              <a:t>Early marriage ages (girls normally married at 12, boys at 14)</a:t>
            </a:r>
          </a:p>
          <a:p>
            <a:pPr lvl="2"/>
            <a:r>
              <a:rPr lang="en-US" dirty="0"/>
              <a:t>Lack of contraceptive methods </a:t>
            </a:r>
          </a:p>
          <a:p>
            <a:pPr lvl="1"/>
            <a:r>
              <a:rPr lang="en-US" dirty="0"/>
              <a:t>Infanticide very common</a:t>
            </a:r>
          </a:p>
          <a:p>
            <a:pPr lvl="2"/>
            <a:r>
              <a:rPr lang="en-US" dirty="0"/>
              <a:t>Abortion</a:t>
            </a:r>
          </a:p>
          <a:p>
            <a:pPr lvl="2"/>
            <a:r>
              <a:rPr lang="en-US" dirty="0"/>
              <a:t>Exposure</a:t>
            </a:r>
          </a:p>
        </p:txBody>
      </p:sp>
    </p:spTree>
    <p:extLst>
      <p:ext uri="{BB962C8B-B14F-4D97-AF65-F5344CB8AC3E}">
        <p14:creationId xmlns:p14="http://schemas.microsoft.com/office/powerpoint/2010/main" val="1394823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normAutofit lnSpcReduction="10000"/>
          </a:bodyPr>
          <a:lstStyle/>
          <a:p>
            <a:r>
              <a:rPr lang="en-US" dirty="0"/>
              <a:t>Exposure</a:t>
            </a:r>
          </a:p>
          <a:p>
            <a:pPr lvl="1"/>
            <a:r>
              <a:rPr lang="en-US" dirty="0"/>
              <a:t>Because of the dangers of abortion, the more common practice was exposing children </a:t>
            </a:r>
          </a:p>
          <a:p>
            <a:pPr lvl="1"/>
            <a:r>
              <a:rPr lang="en-US" dirty="0"/>
              <a:t>Undesired children deposited on the town rubbish heap </a:t>
            </a:r>
          </a:p>
          <a:p>
            <a:pPr lvl="1"/>
            <a:r>
              <a:rPr lang="en-US" dirty="0"/>
              <a:t>Slave market</a:t>
            </a:r>
          </a:p>
          <a:p>
            <a:pPr lvl="1"/>
            <a:r>
              <a:rPr lang="en-US" dirty="0"/>
              <a:t>A famous doctor of the second century, </a:t>
            </a:r>
            <a:r>
              <a:rPr lang="en-US" dirty="0" err="1"/>
              <a:t>Soranus</a:t>
            </a:r>
            <a:r>
              <a:rPr lang="en-US" dirty="0"/>
              <a:t> of Ephesus, wrote a book entitled, </a:t>
            </a:r>
            <a:r>
              <a:rPr lang="en-US" i="1" dirty="0"/>
              <a:t>How to Recognize the Newborn Child That Is Worth Rearing</a:t>
            </a:r>
            <a:endParaRPr lang="en-US" dirty="0"/>
          </a:p>
          <a:p>
            <a:pPr lvl="1"/>
            <a:endParaRPr lang="en-US" dirty="0"/>
          </a:p>
        </p:txBody>
      </p:sp>
    </p:spTree>
    <p:extLst>
      <p:ext uri="{BB962C8B-B14F-4D97-AF65-F5344CB8AC3E}">
        <p14:creationId xmlns:p14="http://schemas.microsoft.com/office/powerpoint/2010/main" val="1021377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lstStyle/>
          <a:p>
            <a:r>
              <a:rPr lang="en-US" dirty="0"/>
              <a:t>Exposure</a:t>
            </a:r>
          </a:p>
          <a:p>
            <a:pPr lvl="1"/>
            <a:r>
              <a:rPr lang="en-US" dirty="0"/>
              <a:t>A chillingly routine letter has been found from a husband to his wife, 1 BC</a:t>
            </a:r>
          </a:p>
          <a:p>
            <a:pPr marL="292608" lvl="1" indent="0">
              <a:buNone/>
            </a:pPr>
            <a:endParaRPr lang="en-US" dirty="0"/>
          </a:p>
          <a:p>
            <a:pPr marL="292608" lvl="1" indent="0">
              <a:buNone/>
            </a:pPr>
            <a:r>
              <a:rPr lang="en-US" dirty="0"/>
              <a:t>I beg and entreat you, take care of the little one, and as soon as we receive our pay I will send it up to you. If by chance you bear a child, if it is a boy, let it be, if it is a girl, cast it out.</a:t>
            </a:r>
          </a:p>
        </p:txBody>
      </p:sp>
    </p:spTree>
    <p:extLst>
      <p:ext uri="{BB962C8B-B14F-4D97-AF65-F5344CB8AC3E}">
        <p14:creationId xmlns:p14="http://schemas.microsoft.com/office/powerpoint/2010/main" val="266129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normAutofit lnSpcReduction="10000"/>
          </a:bodyPr>
          <a:lstStyle/>
          <a:p>
            <a:r>
              <a:rPr lang="en-US" dirty="0"/>
              <a:t>Abortion</a:t>
            </a:r>
          </a:p>
          <a:p>
            <a:pPr lvl="1"/>
            <a:r>
              <a:rPr lang="en-US" dirty="0"/>
              <a:t>Abortion was also common </a:t>
            </a:r>
          </a:p>
          <a:p>
            <a:pPr lvl="1"/>
            <a:r>
              <a:rPr lang="en-US" dirty="0"/>
              <a:t>Some sources even suggest that women obtained abortions in order to retain their beauty </a:t>
            </a:r>
          </a:p>
          <a:p>
            <a:pPr lvl="1"/>
            <a:r>
              <a:rPr lang="en-US" dirty="0"/>
              <a:t>These practices were strongly condemned by the early Church</a:t>
            </a:r>
          </a:p>
          <a:p>
            <a:pPr marL="292608" lvl="1" indent="0">
              <a:buNone/>
            </a:pPr>
            <a:endParaRPr lang="en-US" dirty="0"/>
          </a:p>
          <a:p>
            <a:pPr marL="292608" lvl="1" indent="0">
              <a:buNone/>
            </a:pPr>
            <a:r>
              <a:rPr lang="en-US" dirty="0"/>
              <a:t>Thou shalt not murder a child by abortion nor kill them when born</a:t>
            </a:r>
          </a:p>
          <a:p>
            <a:pPr marL="292608" lvl="1" indent="0" algn="r">
              <a:buNone/>
            </a:pPr>
            <a:r>
              <a:rPr lang="en-US" i="1" dirty="0"/>
              <a:t>Didache</a:t>
            </a:r>
            <a:r>
              <a:rPr lang="en-US" dirty="0"/>
              <a:t> 2, 2</a:t>
            </a:r>
            <a:r>
              <a:rPr lang="en-US" baseline="30000" dirty="0"/>
              <a:t>nd</a:t>
            </a:r>
            <a:r>
              <a:rPr lang="en-US" dirty="0"/>
              <a:t> century</a:t>
            </a:r>
          </a:p>
          <a:p>
            <a:pPr marL="292608" lvl="1" indent="0">
              <a:buNone/>
            </a:pPr>
            <a:endParaRPr lang="en-US" dirty="0"/>
          </a:p>
        </p:txBody>
      </p:sp>
    </p:spTree>
    <p:extLst>
      <p:ext uri="{BB962C8B-B14F-4D97-AF65-F5344CB8AC3E}">
        <p14:creationId xmlns:p14="http://schemas.microsoft.com/office/powerpoint/2010/main" val="4138501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lstStyle/>
          <a:p>
            <a:pPr marL="457200" indent="0">
              <a:buNone/>
            </a:pPr>
            <a:endParaRPr lang="en-US" sz="2800" dirty="0"/>
          </a:p>
          <a:p>
            <a:pPr marL="457200" indent="0">
              <a:buNone/>
            </a:pPr>
            <a:endParaRPr lang="en-US" sz="2800" dirty="0"/>
          </a:p>
          <a:p>
            <a:pPr marL="457200" indent="0">
              <a:buNone/>
            </a:pPr>
            <a:r>
              <a:rPr lang="en-US" sz="2800" dirty="0"/>
              <a:t>To hinder a birth is merely a speedier </a:t>
            </a:r>
            <a:r>
              <a:rPr lang="en-US" sz="2800" dirty="0" err="1"/>
              <a:t>mankilling</a:t>
            </a:r>
            <a:r>
              <a:rPr lang="en-US" sz="2800" dirty="0"/>
              <a:t>; nor does it matter whether you take away a life that is born, or destroy one that is coming to the birth. That is a man which is going to be one </a:t>
            </a:r>
          </a:p>
          <a:p>
            <a:pPr marL="457200" indent="0" algn="r">
              <a:buNone/>
            </a:pPr>
            <a:r>
              <a:rPr lang="en-US" sz="2800" dirty="0"/>
              <a:t>Tertullian, </a:t>
            </a:r>
            <a:r>
              <a:rPr lang="en-US" sz="2800" i="1" dirty="0"/>
              <a:t>Apology,</a:t>
            </a:r>
            <a:r>
              <a:rPr lang="en-US" sz="2800" dirty="0"/>
              <a:t> early 3</a:t>
            </a:r>
            <a:r>
              <a:rPr lang="en-US" sz="2800" baseline="30000" dirty="0"/>
              <a:t>rd</a:t>
            </a:r>
            <a:r>
              <a:rPr lang="en-US" sz="2800" dirty="0"/>
              <a:t> century</a:t>
            </a:r>
          </a:p>
          <a:p>
            <a:pPr marL="0" indent="0">
              <a:buNone/>
            </a:pPr>
            <a:endParaRPr lang="en-US" dirty="0"/>
          </a:p>
        </p:txBody>
      </p:sp>
    </p:spTree>
    <p:extLst>
      <p:ext uri="{BB962C8B-B14F-4D97-AF65-F5344CB8AC3E}">
        <p14:creationId xmlns:p14="http://schemas.microsoft.com/office/powerpoint/2010/main" val="1287324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normAutofit/>
          </a:bodyPr>
          <a:lstStyle/>
          <a:p>
            <a:pPr marL="457200" indent="0">
              <a:buNone/>
            </a:pPr>
            <a:r>
              <a:rPr lang="en-US" sz="2800" dirty="0"/>
              <a:t>The woman who purposely destroys her unborn child is guilty of murder. With us there is no nice enquiry as to its being formed or unformed. …</a:t>
            </a:r>
          </a:p>
          <a:p>
            <a:pPr marL="457200" indent="0">
              <a:buNone/>
            </a:pPr>
            <a:r>
              <a:rPr lang="en-US" sz="2800" dirty="0"/>
              <a:t>Women also who administer drugs to cause abortion, as well as those who take poisons to destroy unborn children, are murderesses </a:t>
            </a:r>
          </a:p>
          <a:p>
            <a:pPr marL="457200" indent="0" algn="r">
              <a:buNone/>
            </a:pPr>
            <a:r>
              <a:rPr lang="en-US" sz="2800" dirty="0"/>
              <a:t>Basil of Caesarea, </a:t>
            </a:r>
            <a:r>
              <a:rPr lang="en-US" sz="2800" i="1" dirty="0"/>
              <a:t>Letter 188,</a:t>
            </a:r>
            <a:r>
              <a:rPr lang="en-US" sz="2800" dirty="0"/>
              <a:t> 4</a:t>
            </a:r>
            <a:r>
              <a:rPr lang="en-US" sz="2800" baseline="30000" dirty="0"/>
              <a:t>th</a:t>
            </a:r>
            <a:r>
              <a:rPr lang="en-US" sz="2800" dirty="0"/>
              <a:t> century</a:t>
            </a:r>
          </a:p>
        </p:txBody>
      </p:sp>
    </p:spTree>
    <p:extLst>
      <p:ext uri="{BB962C8B-B14F-4D97-AF65-F5344CB8AC3E}">
        <p14:creationId xmlns:p14="http://schemas.microsoft.com/office/powerpoint/2010/main" val="708388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Political unity</a:t>
            </a:r>
          </a:p>
        </p:txBody>
      </p:sp>
      <p:sp>
        <p:nvSpPr>
          <p:cNvPr id="3" name="Content Placeholder 2"/>
          <p:cNvSpPr>
            <a:spLocks noGrp="1"/>
          </p:cNvSpPr>
          <p:nvPr>
            <p:ph idx="1"/>
          </p:nvPr>
        </p:nvSpPr>
        <p:spPr/>
        <p:txBody>
          <a:bodyPr/>
          <a:lstStyle/>
          <a:p>
            <a:r>
              <a:rPr lang="en-US" dirty="0"/>
              <a:t>Aspects of this Unity</a:t>
            </a:r>
          </a:p>
          <a:p>
            <a:pPr lvl="1"/>
            <a:r>
              <a:rPr lang="en-US" dirty="0"/>
              <a:t>One Government</a:t>
            </a:r>
          </a:p>
          <a:p>
            <a:pPr lvl="2"/>
            <a:r>
              <a:rPr lang="en-US" dirty="0"/>
              <a:t>The </a:t>
            </a:r>
            <a:r>
              <a:rPr lang="en-US" i="1" dirty="0"/>
              <a:t>Pax Romana </a:t>
            </a:r>
            <a:r>
              <a:rPr lang="en-US" dirty="0"/>
              <a:t>(30 BC – AD 180)</a:t>
            </a:r>
          </a:p>
          <a:p>
            <a:pPr lvl="2"/>
            <a:r>
              <a:rPr lang="en-US" i="1" dirty="0" err="1"/>
              <a:t>Senatus</a:t>
            </a:r>
            <a:r>
              <a:rPr lang="en-US" i="1" dirty="0"/>
              <a:t> </a:t>
            </a:r>
            <a:r>
              <a:rPr lang="en-US" i="1" dirty="0" err="1"/>
              <a:t>Populusque</a:t>
            </a:r>
            <a:r>
              <a:rPr lang="en-US" i="1" dirty="0"/>
              <a:t> Romanus</a:t>
            </a:r>
          </a:p>
          <a:p>
            <a:pPr lvl="1"/>
            <a:r>
              <a:rPr lang="en-US" dirty="0"/>
              <a:t>One Law</a:t>
            </a:r>
          </a:p>
          <a:p>
            <a:pPr lvl="1"/>
            <a:r>
              <a:rPr lang="en-US" dirty="0"/>
              <a:t>One Language</a:t>
            </a:r>
          </a:p>
          <a:p>
            <a:pPr lvl="2"/>
            <a:r>
              <a:rPr lang="en-US" dirty="0"/>
              <a:t>Greek – </a:t>
            </a:r>
            <a:r>
              <a:rPr lang="en-US" i="1" dirty="0"/>
              <a:t>lingua franca</a:t>
            </a:r>
          </a:p>
          <a:p>
            <a:pPr lvl="1"/>
            <a:r>
              <a:rPr lang="en-US" dirty="0"/>
              <a:t>One Road System</a:t>
            </a:r>
          </a:p>
          <a:p>
            <a:pPr lvl="2"/>
            <a:r>
              <a:rPr lang="en-US" dirty="0"/>
              <a:t>250,000 miles of paved roads</a:t>
            </a:r>
          </a:p>
          <a:p>
            <a:pPr lvl="1"/>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947160"/>
            <a:ext cx="1752600" cy="2453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16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fade">
                                      <p:cBhvr>
                                        <p:cTn id="34" dur="1000"/>
                                        <p:tgtEl>
                                          <p:spTgt spid="2050"/>
                                        </p:tgtEl>
                                      </p:cBhvr>
                                    </p:animEffect>
                                    <p:anim calcmode="lin" valueType="num">
                                      <p:cBhvr>
                                        <p:cTn id="35" dur="1000" fill="hold"/>
                                        <p:tgtEl>
                                          <p:spTgt spid="2050"/>
                                        </p:tgtEl>
                                        <p:attrNameLst>
                                          <p:attrName>ppt_x</p:attrName>
                                        </p:attrNameLst>
                                      </p:cBhvr>
                                      <p:tavLst>
                                        <p:tav tm="0">
                                          <p:val>
                                            <p:strVal val="#ppt_x"/>
                                          </p:val>
                                        </p:tav>
                                        <p:tav tm="100000">
                                          <p:val>
                                            <p:strVal val="#ppt_x"/>
                                          </p:val>
                                        </p:tav>
                                      </p:tavLst>
                                    </p:anim>
                                    <p:anim calcmode="lin" valueType="num">
                                      <p:cBhvr>
                                        <p:cTn id="3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lstStyle/>
          <a:p>
            <a:r>
              <a:rPr lang="en-US" dirty="0"/>
              <a:t>Leisure Activities</a:t>
            </a:r>
          </a:p>
          <a:p>
            <a:pPr lvl="1"/>
            <a:r>
              <a:rPr lang="en-US" dirty="0"/>
              <a:t>Theater quite popular in Greece and Rome</a:t>
            </a:r>
          </a:p>
          <a:p>
            <a:pPr lvl="1"/>
            <a:r>
              <a:rPr lang="en-US" dirty="0"/>
              <a:t>Some quality plays were written</a:t>
            </a:r>
          </a:p>
          <a:p>
            <a:pPr lvl="1"/>
            <a:r>
              <a:rPr lang="en-US" dirty="0"/>
              <a:t>Vast majority so depraved that actresses were classed with prostitutes</a:t>
            </a:r>
          </a:p>
          <a:p>
            <a:pPr lvl="1"/>
            <a:r>
              <a:rPr lang="en-US" dirty="0"/>
              <a:t>Christians constantly warned against the theaters in their works</a:t>
            </a:r>
          </a:p>
        </p:txBody>
      </p:sp>
    </p:spTree>
    <p:extLst>
      <p:ext uri="{BB962C8B-B14F-4D97-AF65-F5344CB8AC3E}">
        <p14:creationId xmlns:p14="http://schemas.microsoft.com/office/powerpoint/2010/main" val="13037652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lstStyle/>
          <a:p>
            <a:r>
              <a:rPr lang="en-US" dirty="0"/>
              <a:t>Leisure Activities</a:t>
            </a:r>
          </a:p>
          <a:p>
            <a:pPr lvl="1"/>
            <a:r>
              <a:rPr lang="en-US" dirty="0"/>
              <a:t>Sports crazy </a:t>
            </a:r>
          </a:p>
          <a:p>
            <a:pPr lvl="1"/>
            <a:r>
              <a:rPr lang="en-US" dirty="0"/>
              <a:t>Coliseum in Rome was the scene of the violent contests spoken of earlier </a:t>
            </a:r>
          </a:p>
          <a:p>
            <a:pPr lvl="1"/>
            <a:r>
              <a:rPr lang="en-US" dirty="0"/>
              <a:t>It could be flooded so that naval battles could be staged.</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179437"/>
            <a:ext cx="3362325" cy="256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44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218"/>
                                        </p:tgtEl>
                                        <p:attrNameLst>
                                          <p:attrName>style.visibility</p:attrName>
                                        </p:attrNameLst>
                                      </p:cBhvr>
                                      <p:to>
                                        <p:strVal val="visible"/>
                                      </p:to>
                                    </p:set>
                                    <p:animEffect transition="in" filter="fade">
                                      <p:cBhvr>
                                        <p:cTn id="35" dur="1000"/>
                                        <p:tgtEl>
                                          <p:spTgt spid="9218"/>
                                        </p:tgtEl>
                                      </p:cBhvr>
                                    </p:animEffect>
                                    <p:anim calcmode="lin" valueType="num">
                                      <p:cBhvr>
                                        <p:cTn id="36" dur="1000" fill="hold"/>
                                        <p:tgtEl>
                                          <p:spTgt spid="9218"/>
                                        </p:tgtEl>
                                        <p:attrNameLst>
                                          <p:attrName>ppt_x</p:attrName>
                                        </p:attrNameLst>
                                      </p:cBhvr>
                                      <p:tavLst>
                                        <p:tav tm="0">
                                          <p:val>
                                            <p:strVal val="#ppt_x"/>
                                          </p:val>
                                        </p:tav>
                                        <p:tav tm="100000">
                                          <p:val>
                                            <p:strVal val="#ppt_x"/>
                                          </p:val>
                                        </p:tav>
                                      </p:tavLst>
                                    </p:anim>
                                    <p:anim calcmode="lin" valueType="num">
                                      <p:cBhvr>
                                        <p:cTn id="37"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normAutofit lnSpcReduction="10000"/>
          </a:bodyPr>
          <a:lstStyle/>
          <a:p>
            <a:r>
              <a:rPr lang="en-US" dirty="0"/>
              <a:t>Leisure Activities</a:t>
            </a:r>
          </a:p>
          <a:p>
            <a:pPr lvl="1"/>
            <a:r>
              <a:rPr lang="en-US" dirty="0"/>
              <a:t>Most popular sports were the chariot races at the Circus Maxima</a:t>
            </a:r>
          </a:p>
          <a:p>
            <a:pPr lvl="1"/>
            <a:r>
              <a:rPr lang="en-US" dirty="0"/>
              <a:t>Four corporations, the Whites, Greens, Blues, and Reds, sponsored the chariots</a:t>
            </a:r>
          </a:p>
          <a:p>
            <a:pPr lvl="1"/>
            <a:r>
              <a:rPr lang="en-US" dirty="0"/>
              <a:t>Drivers were heroes and amassed huge fortunes</a:t>
            </a:r>
          </a:p>
          <a:p>
            <a:pPr lvl="1"/>
            <a:r>
              <a:rPr lang="en-US" dirty="0"/>
              <a:t>Teachers complained that during the races they could not keep their students’ attention because of the noise of the crowd</a:t>
            </a:r>
          </a:p>
        </p:txBody>
      </p:sp>
    </p:spTree>
    <p:extLst>
      <p:ext uri="{BB962C8B-B14F-4D97-AF65-F5344CB8AC3E}">
        <p14:creationId xmlns:p14="http://schemas.microsoft.com/office/powerpoint/2010/main" val="2290598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lstStyle/>
          <a:p>
            <a:pPr marL="0" indent="0">
              <a:buNone/>
            </a:pPr>
            <a:r>
              <a:rPr lang="en-US" dirty="0"/>
              <a:t>“A hundred lawyers hardly make as much as that Red race-driver, ‘The Lizard’” </a:t>
            </a:r>
          </a:p>
          <a:p>
            <a:pPr marL="0" indent="0">
              <a:buNone/>
            </a:pPr>
            <a:r>
              <a:rPr lang="en-US" dirty="0"/>
              <a:t>	Juvenal, 2</a:t>
            </a:r>
            <a:r>
              <a:rPr lang="en-US" baseline="30000" dirty="0"/>
              <a:t>nd</a:t>
            </a:r>
            <a:r>
              <a:rPr lang="en-US" dirty="0"/>
              <a:t> century Roman poet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271" y="3657470"/>
            <a:ext cx="5257800" cy="3075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00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normAutofit/>
          </a:bodyPr>
          <a:lstStyle/>
          <a:p>
            <a:r>
              <a:rPr lang="en-US" dirty="0"/>
              <a:t>Crime</a:t>
            </a:r>
          </a:p>
          <a:p>
            <a:pPr lvl="1"/>
            <a:r>
              <a:rPr lang="en-US" dirty="0"/>
              <a:t>Urban crime common</a:t>
            </a:r>
          </a:p>
          <a:p>
            <a:pPr lvl="2"/>
            <a:r>
              <a:rPr lang="en-US" dirty="0"/>
              <a:t>Army patrolled roads</a:t>
            </a:r>
          </a:p>
          <a:p>
            <a:pPr lvl="1"/>
            <a:r>
              <a:rPr lang="en-US" dirty="0"/>
              <a:t>Inns dangerous</a:t>
            </a:r>
          </a:p>
          <a:p>
            <a:pPr lvl="2"/>
            <a:r>
              <a:rPr lang="en-US" dirty="0"/>
              <a:t>Robbery common</a:t>
            </a:r>
          </a:p>
          <a:p>
            <a:pPr lvl="1"/>
            <a:r>
              <a:rPr lang="en-US" dirty="0"/>
              <a:t>Police and fire department the same group of men</a:t>
            </a:r>
          </a:p>
          <a:p>
            <a:pPr lvl="2"/>
            <a:r>
              <a:rPr lang="en-US" dirty="0"/>
              <a:t>Too sparse for either job</a:t>
            </a:r>
          </a:p>
        </p:txBody>
      </p:sp>
    </p:spTree>
    <p:extLst>
      <p:ext uri="{BB962C8B-B14F-4D97-AF65-F5344CB8AC3E}">
        <p14:creationId xmlns:p14="http://schemas.microsoft.com/office/powerpoint/2010/main" val="511317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lstStyle/>
          <a:p>
            <a:r>
              <a:rPr lang="en-US" dirty="0"/>
              <a:t>Crime</a:t>
            </a:r>
          </a:p>
          <a:p>
            <a:pPr lvl="1"/>
            <a:r>
              <a:rPr lang="en-US" dirty="0"/>
              <a:t>In Rome itself, muggings were common</a:t>
            </a:r>
          </a:p>
          <a:p>
            <a:pPr lvl="1"/>
            <a:r>
              <a:rPr lang="en-US" dirty="0"/>
              <a:t>The following are lines from a poem by the satirical Latin lyricist, Juvenal (2</a:t>
            </a:r>
            <a:r>
              <a:rPr lang="en-US" baseline="30000" dirty="0"/>
              <a:t>nd</a:t>
            </a:r>
            <a:r>
              <a:rPr lang="en-US" dirty="0"/>
              <a:t> century)</a:t>
            </a:r>
          </a:p>
        </p:txBody>
      </p:sp>
    </p:spTree>
    <p:extLst>
      <p:ext uri="{BB962C8B-B14F-4D97-AF65-F5344CB8AC3E}">
        <p14:creationId xmlns:p14="http://schemas.microsoft.com/office/powerpoint/2010/main" val="19181890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normAutofit fontScale="92500" lnSpcReduction="10000"/>
          </a:bodyPr>
          <a:lstStyle/>
          <a:p>
            <a:pPr marL="457200" indent="-457200">
              <a:buNone/>
            </a:pPr>
            <a:r>
              <a:rPr lang="en-US" sz="3800" dirty="0"/>
              <a:t>Here is how it all starts, the fight, if you think it is fighting</a:t>
            </a:r>
          </a:p>
          <a:p>
            <a:pPr marL="457200" indent="-457200">
              <a:buNone/>
            </a:pPr>
            <a:r>
              <a:rPr lang="en-US" sz="3800" dirty="0"/>
              <a:t>When he throws all the punches, and all I do is absorb them.</a:t>
            </a:r>
          </a:p>
          <a:p>
            <a:pPr marL="457200" indent="-457200">
              <a:buNone/>
            </a:pPr>
            <a:r>
              <a:rPr lang="en-US" sz="3800" dirty="0"/>
              <a:t>He stops. He tells me to stop. I stop. I have to obey him.</a:t>
            </a:r>
          </a:p>
          <a:p>
            <a:pPr marL="457200" indent="-457200">
              <a:buNone/>
            </a:pPr>
            <a:r>
              <a:rPr lang="en-US" sz="3800" dirty="0"/>
              <a:t>What can you do when he’s mad and bigger and stronger than you are?</a:t>
            </a:r>
          </a:p>
          <a:p>
            <a:pPr marL="0" indent="0">
              <a:buNone/>
            </a:pPr>
            <a:endParaRPr lang="en-US" dirty="0"/>
          </a:p>
        </p:txBody>
      </p:sp>
    </p:spTree>
    <p:extLst>
      <p:ext uri="{BB962C8B-B14F-4D97-AF65-F5344CB8AC3E}">
        <p14:creationId xmlns:p14="http://schemas.microsoft.com/office/powerpoint/2010/main" val="22727579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normAutofit fontScale="85000" lnSpcReduction="10000"/>
          </a:bodyPr>
          <a:lstStyle/>
          <a:p>
            <a:pPr marL="457200" indent="-457200">
              <a:buNone/>
            </a:pPr>
            <a:r>
              <a:rPr lang="en-US" sz="3800" dirty="0"/>
              <a:t>If you try to talk back, or sneak away without speaking,</a:t>
            </a:r>
          </a:p>
          <a:p>
            <a:pPr marL="457200" indent="-457200">
              <a:buNone/>
            </a:pPr>
            <a:r>
              <a:rPr lang="en-US" sz="3800" dirty="0"/>
              <a:t>All the same thing: you’re assaulted, and then put under a bail bond for committing assault.</a:t>
            </a:r>
          </a:p>
          <a:p>
            <a:pPr marL="457200" indent="-457200">
              <a:buNone/>
            </a:pPr>
            <a:r>
              <a:rPr lang="en-US" sz="3800" dirty="0"/>
              <a:t>This is a poor man’s freedom.</a:t>
            </a:r>
          </a:p>
          <a:p>
            <a:pPr marL="457200" indent="-457200">
              <a:buNone/>
            </a:pPr>
            <a:r>
              <a:rPr lang="en-US" sz="3800" dirty="0"/>
              <a:t>Beaten, cut up by fists, he begs and implores his assailant,</a:t>
            </a:r>
          </a:p>
          <a:p>
            <a:pPr marL="457200" indent="-457200">
              <a:buNone/>
            </a:pPr>
            <a:r>
              <a:rPr lang="en-US" sz="3800" dirty="0"/>
              <a:t>Please, for a chance to go home with a few teeth left in his mouth.</a:t>
            </a:r>
          </a:p>
          <a:p>
            <a:pPr marL="0" indent="0">
              <a:buNone/>
            </a:pPr>
            <a:endParaRPr lang="en-US" dirty="0"/>
          </a:p>
        </p:txBody>
      </p:sp>
    </p:spTree>
    <p:extLst>
      <p:ext uri="{BB962C8B-B14F-4D97-AF65-F5344CB8AC3E}">
        <p14:creationId xmlns:p14="http://schemas.microsoft.com/office/powerpoint/2010/main" val="10882673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lstStyle/>
          <a:p>
            <a:r>
              <a:rPr lang="en-US" dirty="0"/>
              <a:t>Summary Principle</a:t>
            </a:r>
          </a:p>
          <a:p>
            <a:pPr lvl="1"/>
            <a:r>
              <a:rPr lang="en-US" dirty="0"/>
              <a:t>Augustine, in </a:t>
            </a:r>
            <a:r>
              <a:rPr lang="en-US" i="1" dirty="0"/>
              <a:t>The City of God, </a:t>
            </a:r>
            <a:r>
              <a:rPr lang="en-US" dirty="0"/>
              <a:t>contrasts Christian morality, which relates to the heart, and Roman public morality</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505200"/>
            <a:ext cx="2057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20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noAutofit/>
          </a:bodyPr>
          <a:lstStyle/>
          <a:p>
            <a:pPr marL="0" indent="0">
              <a:buNone/>
            </a:pPr>
            <a:r>
              <a:rPr lang="en-US" sz="2800" dirty="0"/>
              <a:t>The laws should punish offenses against another’s property, not offenses against a man’s own personal character. No one should be brought to trial except for an offense, or threat of offense, against another’s property, house, or person; but anyone should be free to do as he likes about his own, or with his own, or with others, if they consent. </a:t>
            </a:r>
          </a:p>
        </p:txBody>
      </p:sp>
    </p:spTree>
    <p:extLst>
      <p:ext uri="{BB962C8B-B14F-4D97-AF65-F5344CB8AC3E}">
        <p14:creationId xmlns:p14="http://schemas.microsoft.com/office/powerpoint/2010/main" val="465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5FE0-E685-59AA-399B-537960F65245}"/>
              </a:ext>
            </a:extLst>
          </p:cNvPr>
          <p:cNvSpPr>
            <a:spLocks noGrp="1"/>
          </p:cNvSpPr>
          <p:nvPr>
            <p:ph type="title"/>
          </p:nvPr>
        </p:nvSpPr>
        <p:spPr/>
        <p:txBody>
          <a:bodyPr/>
          <a:lstStyle/>
          <a:p>
            <a:pPr algn="ctr"/>
            <a:r>
              <a:rPr lang="en-US" dirty="0"/>
              <a:t>Appian Way</a:t>
            </a:r>
          </a:p>
        </p:txBody>
      </p:sp>
      <p:pic>
        <p:nvPicPr>
          <p:cNvPr id="3" name="Picture 2">
            <a:extLst>
              <a:ext uri="{FF2B5EF4-FFF2-40B4-BE49-F238E27FC236}">
                <a16:creationId xmlns:a16="http://schemas.microsoft.com/office/drawing/2014/main" id="{BFAB807D-922C-9295-899B-9414553642E7}"/>
              </a:ext>
            </a:extLst>
          </p:cNvPr>
          <p:cNvPicPr>
            <a:picLocks noChangeAspect="1"/>
          </p:cNvPicPr>
          <p:nvPr/>
        </p:nvPicPr>
        <p:blipFill>
          <a:blip r:embed="rId2"/>
          <a:stretch>
            <a:fillRect/>
          </a:stretch>
        </p:blipFill>
        <p:spPr>
          <a:xfrm>
            <a:off x="457200" y="1669036"/>
            <a:ext cx="7242048" cy="4823204"/>
          </a:xfrm>
          <a:prstGeom prst="rect">
            <a:avLst/>
          </a:prstGeom>
        </p:spPr>
      </p:pic>
    </p:spTree>
    <p:extLst>
      <p:ext uri="{BB962C8B-B14F-4D97-AF65-F5344CB8AC3E}">
        <p14:creationId xmlns:p14="http://schemas.microsoft.com/office/powerpoint/2010/main" val="10215272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normAutofit/>
          </a:bodyPr>
          <a:lstStyle/>
          <a:p>
            <a:pPr marL="0" indent="0">
              <a:buNone/>
            </a:pPr>
            <a:r>
              <a:rPr lang="en-US" sz="2800" dirty="0"/>
              <a:t>There should be a plentiful supply of public prostitutes, for the benefit of all those who prefer them, and especially for those who cannot keep private mistresses. It is a good thing to have imposing houses luxuriously furnished, where lavish banquets can be held, where people can, if they like, spend night and day in debauchery, and eat and drink till they are sick: </a:t>
            </a:r>
          </a:p>
          <a:p>
            <a:pPr marL="0" indent="0">
              <a:buNone/>
            </a:pPr>
            <a:endParaRPr lang="en-US" dirty="0"/>
          </a:p>
        </p:txBody>
      </p:sp>
    </p:spTree>
    <p:extLst>
      <p:ext uri="{BB962C8B-B14F-4D97-AF65-F5344CB8AC3E}">
        <p14:creationId xmlns:p14="http://schemas.microsoft.com/office/powerpoint/2010/main" val="18428923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noAutofit/>
          </a:bodyPr>
          <a:lstStyle/>
          <a:p>
            <a:pPr marL="0" indent="0">
              <a:buNone/>
            </a:pPr>
            <a:r>
              <a:rPr lang="en-US" sz="2800" dirty="0"/>
              <a:t>to have the din of dancing everywhere, and theatres full of fevered shouts of degenerate pleasure and of every kind of cruel and degraded indulgence. Anyone who disapproves of this kind of happiness should rank as a public enemy: anyone who attempts to change it or get rid of it should be hustled out of hearing by the freedom-loving majority.</a:t>
            </a:r>
          </a:p>
        </p:txBody>
      </p:sp>
    </p:spTree>
    <p:extLst>
      <p:ext uri="{BB962C8B-B14F-4D97-AF65-F5344CB8AC3E}">
        <p14:creationId xmlns:p14="http://schemas.microsoft.com/office/powerpoint/2010/main" val="14436346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normAutofit/>
          </a:bodyPr>
          <a:lstStyle/>
          <a:p>
            <a:r>
              <a:rPr lang="en-US"/>
              <a:t>Misleading </a:t>
            </a:r>
            <a:r>
              <a:rPr lang="en-US" dirty="0"/>
              <a:t>to suggest that God prepared the wickedness of the Greco-Roman world so that the light of the Gospel would shine out most brightly </a:t>
            </a:r>
          </a:p>
          <a:p>
            <a:r>
              <a:rPr lang="en-US" dirty="0"/>
              <a:t>The world into which Christ came, however, was a world experiencing tremendous human achievement in the arts, sciences, and philosophy </a:t>
            </a:r>
          </a:p>
        </p:txBody>
      </p:sp>
    </p:spTree>
    <p:extLst>
      <p:ext uri="{BB962C8B-B14F-4D97-AF65-F5344CB8AC3E}">
        <p14:creationId xmlns:p14="http://schemas.microsoft.com/office/powerpoint/2010/main" val="4466293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 Morality</a:t>
            </a:r>
          </a:p>
        </p:txBody>
      </p:sp>
      <p:sp>
        <p:nvSpPr>
          <p:cNvPr id="3" name="Content Placeholder 2"/>
          <p:cNvSpPr>
            <a:spLocks noGrp="1"/>
          </p:cNvSpPr>
          <p:nvPr>
            <p:ph idx="1"/>
          </p:nvPr>
        </p:nvSpPr>
        <p:spPr/>
        <p:txBody>
          <a:bodyPr/>
          <a:lstStyle/>
          <a:p>
            <a:r>
              <a:rPr lang="en-US" dirty="0"/>
              <a:t>Nevertheless, man’s greatest strides resulted in widespread depravity and misery </a:t>
            </a:r>
          </a:p>
          <a:p>
            <a:r>
              <a:rPr lang="en-US" dirty="0"/>
              <a:t>God gave man over to the natural bent of his depraved mind and then intervened in decisive fashion</a:t>
            </a:r>
          </a:p>
          <a:p>
            <a:endParaRPr lang="en-US" dirty="0"/>
          </a:p>
        </p:txBody>
      </p:sp>
    </p:spTree>
    <p:extLst>
      <p:ext uri="{BB962C8B-B14F-4D97-AF65-F5344CB8AC3E}">
        <p14:creationId xmlns:p14="http://schemas.microsoft.com/office/powerpoint/2010/main" val="14542102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07B2D-0FF2-99D7-96A0-281FCD9DFC9E}"/>
              </a:ext>
            </a:extLst>
          </p:cNvPr>
          <p:cNvSpPr>
            <a:spLocks noGrp="1"/>
          </p:cNvSpPr>
          <p:nvPr>
            <p:ph type="title"/>
          </p:nvPr>
        </p:nvSpPr>
        <p:spPr/>
        <p:txBody>
          <a:bodyPr/>
          <a:lstStyle/>
          <a:p>
            <a:r>
              <a:rPr lang="en-US" dirty="0"/>
              <a:t>Lessons</a:t>
            </a:r>
          </a:p>
        </p:txBody>
      </p:sp>
      <p:sp>
        <p:nvSpPr>
          <p:cNvPr id="3" name="Text Placeholder 2">
            <a:extLst>
              <a:ext uri="{FF2B5EF4-FFF2-40B4-BE49-F238E27FC236}">
                <a16:creationId xmlns:a16="http://schemas.microsoft.com/office/drawing/2014/main" id="{4A488D52-7FA7-D1C3-CDD6-8FD86F51F82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771601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7B14C-F2FA-BA55-7121-4F8065403E2A}"/>
              </a:ext>
            </a:extLst>
          </p:cNvPr>
          <p:cNvSpPr>
            <a:spLocks noGrp="1"/>
          </p:cNvSpPr>
          <p:nvPr>
            <p:ph type="title"/>
          </p:nvPr>
        </p:nvSpPr>
        <p:spPr/>
        <p:txBody>
          <a:bodyPr/>
          <a:lstStyle/>
          <a:p>
            <a:r>
              <a:rPr lang="en-US" dirty="0"/>
              <a:t>lessons</a:t>
            </a:r>
          </a:p>
        </p:txBody>
      </p:sp>
      <p:sp>
        <p:nvSpPr>
          <p:cNvPr id="3" name="Content Placeholder 2">
            <a:extLst>
              <a:ext uri="{FF2B5EF4-FFF2-40B4-BE49-F238E27FC236}">
                <a16:creationId xmlns:a16="http://schemas.microsoft.com/office/drawing/2014/main" id="{9CFA63B2-0E58-CE55-6AF0-BA6A7903BF5E}"/>
              </a:ext>
            </a:extLst>
          </p:cNvPr>
          <p:cNvSpPr>
            <a:spLocks noGrp="1"/>
          </p:cNvSpPr>
          <p:nvPr>
            <p:ph idx="1"/>
          </p:nvPr>
        </p:nvSpPr>
        <p:spPr/>
        <p:txBody>
          <a:bodyPr/>
          <a:lstStyle/>
          <a:p>
            <a:pPr marL="514350" indent="-514350">
              <a:buAutoNum type="arabicPeriod"/>
            </a:pPr>
            <a:r>
              <a:rPr lang="en-US" dirty="0"/>
              <a:t>God is sovereign</a:t>
            </a:r>
          </a:p>
          <a:p>
            <a:pPr marL="517525" indent="0">
              <a:buNone/>
            </a:pPr>
            <a:r>
              <a:rPr lang="en-US" dirty="0"/>
              <a:t>Psalm 115:3</a:t>
            </a:r>
          </a:p>
          <a:p>
            <a:pPr marL="517525" indent="0">
              <a:buNone/>
            </a:pPr>
            <a:r>
              <a:rPr lang="en-US" b="0" i="0" dirty="0">
                <a:solidFill>
                  <a:srgbClr val="000000"/>
                </a:solidFill>
                <a:effectLst/>
                <a:latin typeface="system-ui"/>
              </a:rPr>
              <a:t>But our God is in the heavens: </a:t>
            </a:r>
          </a:p>
          <a:p>
            <a:pPr marL="517525" indent="0">
              <a:buNone/>
            </a:pPr>
            <a:r>
              <a:rPr lang="en-US" b="0" i="0" dirty="0">
                <a:solidFill>
                  <a:srgbClr val="000000"/>
                </a:solidFill>
                <a:effectLst/>
                <a:latin typeface="system-ui"/>
              </a:rPr>
              <a:t>he hath done whatsoever he hath pleased.</a:t>
            </a:r>
          </a:p>
          <a:p>
            <a:pPr marL="514350" indent="-514350">
              <a:buAutoNum type="arabicPeriod" startAt="2"/>
            </a:pPr>
            <a:r>
              <a:rPr lang="en-US" dirty="0">
                <a:solidFill>
                  <a:srgbClr val="000000"/>
                </a:solidFill>
                <a:latin typeface="system-ui"/>
              </a:rPr>
              <a:t>God’s Providence is comprehensive</a:t>
            </a:r>
          </a:p>
          <a:p>
            <a:pPr marL="517525" indent="0">
              <a:buNone/>
            </a:pPr>
            <a:r>
              <a:rPr lang="en-US" b="0" i="0" dirty="0">
                <a:solidFill>
                  <a:srgbClr val="000000"/>
                </a:solidFill>
                <a:effectLst/>
                <a:latin typeface="system-ui"/>
              </a:rPr>
              <a:t>Scriptural evidence immense</a:t>
            </a:r>
          </a:p>
          <a:p>
            <a:pPr marL="517525" indent="0">
              <a:buNone/>
            </a:pPr>
            <a:r>
              <a:rPr lang="en-US" dirty="0">
                <a:solidFill>
                  <a:srgbClr val="000000"/>
                </a:solidFill>
                <a:latin typeface="system-ui"/>
              </a:rPr>
              <a:t>Cf. Layton Talbert, </a:t>
            </a:r>
            <a:r>
              <a:rPr lang="en-US" i="1" dirty="0">
                <a:solidFill>
                  <a:srgbClr val="000000"/>
                </a:solidFill>
                <a:latin typeface="system-ui"/>
              </a:rPr>
              <a:t>Not By Chance</a:t>
            </a:r>
            <a:endParaRPr lang="en-US" b="0" i="0" dirty="0">
              <a:solidFill>
                <a:srgbClr val="000000"/>
              </a:solidFill>
              <a:effectLst/>
              <a:latin typeface="system-ui"/>
            </a:endParaRPr>
          </a:p>
        </p:txBody>
      </p:sp>
    </p:spTree>
    <p:extLst>
      <p:ext uri="{BB962C8B-B14F-4D97-AF65-F5344CB8AC3E}">
        <p14:creationId xmlns:p14="http://schemas.microsoft.com/office/powerpoint/2010/main" val="30170098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7B14C-F2FA-BA55-7121-4F8065403E2A}"/>
              </a:ext>
            </a:extLst>
          </p:cNvPr>
          <p:cNvSpPr>
            <a:spLocks noGrp="1"/>
          </p:cNvSpPr>
          <p:nvPr>
            <p:ph type="title"/>
          </p:nvPr>
        </p:nvSpPr>
        <p:spPr/>
        <p:txBody>
          <a:bodyPr/>
          <a:lstStyle/>
          <a:p>
            <a:r>
              <a:rPr lang="en-US" dirty="0"/>
              <a:t>lessons</a:t>
            </a:r>
          </a:p>
        </p:txBody>
      </p:sp>
      <p:sp>
        <p:nvSpPr>
          <p:cNvPr id="3" name="Content Placeholder 2">
            <a:extLst>
              <a:ext uri="{FF2B5EF4-FFF2-40B4-BE49-F238E27FC236}">
                <a16:creationId xmlns:a16="http://schemas.microsoft.com/office/drawing/2014/main" id="{9CFA63B2-0E58-CE55-6AF0-BA6A7903BF5E}"/>
              </a:ext>
            </a:extLst>
          </p:cNvPr>
          <p:cNvSpPr>
            <a:spLocks noGrp="1"/>
          </p:cNvSpPr>
          <p:nvPr>
            <p:ph idx="1"/>
          </p:nvPr>
        </p:nvSpPr>
        <p:spPr/>
        <p:txBody>
          <a:bodyPr/>
          <a:lstStyle/>
          <a:p>
            <a:pPr marL="0" indent="0">
              <a:buNone/>
            </a:pPr>
            <a:r>
              <a:rPr lang="en-US" b="0" i="0" dirty="0">
                <a:solidFill>
                  <a:srgbClr val="000000"/>
                </a:solidFill>
                <a:effectLst/>
                <a:latin typeface="system-ui"/>
              </a:rPr>
              <a:t>What does the Fullness of Time entail?</a:t>
            </a:r>
          </a:p>
          <a:p>
            <a:pPr marL="0" indent="0">
              <a:buNone/>
            </a:pPr>
            <a:endParaRPr lang="en-US" dirty="0">
              <a:solidFill>
                <a:srgbClr val="000000"/>
              </a:solidFill>
              <a:latin typeface="system-ui"/>
            </a:endParaRPr>
          </a:p>
          <a:p>
            <a:pPr marL="0" indent="0">
              <a:buNone/>
            </a:pPr>
            <a:r>
              <a:rPr lang="en-US" dirty="0">
                <a:solidFill>
                  <a:srgbClr val="000000"/>
                </a:solidFill>
                <a:latin typeface="system-ui"/>
              </a:rPr>
              <a:t>Mind-boggling management of endless details</a:t>
            </a:r>
          </a:p>
          <a:p>
            <a:pPr marL="0" indent="0">
              <a:buNone/>
            </a:pPr>
            <a:r>
              <a:rPr lang="en-US" b="0" i="0" dirty="0">
                <a:solidFill>
                  <a:srgbClr val="000000"/>
                </a:solidFill>
                <a:effectLst/>
                <a:latin typeface="system-ui"/>
              </a:rPr>
              <a:t>	Human decisions – great and small</a:t>
            </a:r>
          </a:p>
          <a:p>
            <a:pPr marL="0" indent="0">
              <a:buNone/>
            </a:pPr>
            <a:r>
              <a:rPr lang="en-US" dirty="0">
                <a:solidFill>
                  <a:srgbClr val="000000"/>
                </a:solidFill>
                <a:latin typeface="system-ui"/>
              </a:rPr>
              <a:t>	Sinful decisions</a:t>
            </a:r>
          </a:p>
          <a:p>
            <a:pPr marL="0" indent="0">
              <a:buNone/>
            </a:pPr>
            <a:r>
              <a:rPr lang="en-US" b="0" i="0" dirty="0">
                <a:solidFill>
                  <a:srgbClr val="000000"/>
                </a:solidFill>
                <a:effectLst/>
                <a:latin typeface="system-ui"/>
              </a:rPr>
              <a:t>	Situations centuries in the making</a:t>
            </a:r>
          </a:p>
        </p:txBody>
      </p:sp>
    </p:spTree>
    <p:extLst>
      <p:ext uri="{BB962C8B-B14F-4D97-AF65-F5344CB8AC3E}">
        <p14:creationId xmlns:p14="http://schemas.microsoft.com/office/powerpoint/2010/main" val="10687215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7BC4-EFF9-58E0-7A80-53547A017499}"/>
              </a:ext>
            </a:extLst>
          </p:cNvPr>
          <p:cNvSpPr>
            <a:spLocks noGrp="1"/>
          </p:cNvSpPr>
          <p:nvPr>
            <p:ph type="title"/>
          </p:nvPr>
        </p:nvSpPr>
        <p:spPr/>
        <p:txBody>
          <a:bodyPr/>
          <a:lstStyle/>
          <a:p>
            <a:r>
              <a:rPr lang="en-US" dirty="0"/>
              <a:t>lessons</a:t>
            </a:r>
          </a:p>
        </p:txBody>
      </p:sp>
      <p:sp>
        <p:nvSpPr>
          <p:cNvPr id="3" name="Content Placeholder 2">
            <a:extLst>
              <a:ext uri="{FF2B5EF4-FFF2-40B4-BE49-F238E27FC236}">
                <a16:creationId xmlns:a16="http://schemas.microsoft.com/office/drawing/2014/main" id="{A04A84A2-2566-40D6-EFBB-86D6FCAB9386}"/>
              </a:ext>
            </a:extLst>
          </p:cNvPr>
          <p:cNvSpPr>
            <a:spLocks noGrp="1"/>
          </p:cNvSpPr>
          <p:nvPr>
            <p:ph idx="1"/>
          </p:nvPr>
        </p:nvSpPr>
        <p:spPr/>
        <p:txBody>
          <a:bodyPr/>
          <a:lstStyle/>
          <a:p>
            <a:pPr marL="514350" indent="-514350">
              <a:buAutoNum type="arabicPeriod" startAt="3"/>
            </a:pPr>
            <a:r>
              <a:rPr lang="en-US" dirty="0"/>
              <a:t>These truths apply personally</a:t>
            </a:r>
          </a:p>
          <a:p>
            <a:pPr marL="761238" lvl="1" indent="-514350">
              <a:buFont typeface="+mj-lt"/>
              <a:buAutoNum type="alphaLcPeriod"/>
            </a:pPr>
            <a:r>
              <a:rPr lang="en-US" dirty="0"/>
              <a:t>Paul intended this application</a:t>
            </a:r>
          </a:p>
          <a:p>
            <a:pPr marL="761238" lvl="1" indent="-514350">
              <a:buFont typeface="+mj-lt"/>
              <a:buAutoNum type="alphaLcPeriod"/>
            </a:pPr>
            <a:r>
              <a:rPr lang="en-US" dirty="0"/>
              <a:t>Galatians 4:4-7</a:t>
            </a:r>
          </a:p>
          <a:p>
            <a:pPr marL="998982" lvl="2" indent="-514350">
              <a:buFont typeface="+mj-lt"/>
              <a:buAutoNum type="alphaLcPeriod"/>
            </a:pPr>
            <a:r>
              <a:rPr lang="en-US" dirty="0"/>
              <a:t>When did slaves become sons?</a:t>
            </a:r>
          </a:p>
          <a:p>
            <a:pPr marL="998982" lvl="2" indent="-514350">
              <a:buFont typeface="+mj-lt"/>
              <a:buAutoNum type="alphaLcPeriod"/>
            </a:pPr>
            <a:r>
              <a:rPr lang="en-US" dirty="0"/>
              <a:t>Historically, at Incarnation</a:t>
            </a:r>
          </a:p>
          <a:p>
            <a:pPr marL="998982" lvl="2" indent="-514350">
              <a:buFont typeface="+mj-lt"/>
              <a:buAutoNum type="alphaLcPeriod"/>
            </a:pPr>
            <a:r>
              <a:rPr lang="en-US" dirty="0"/>
              <a:t>Twofold purpose: to redeem and adopt</a:t>
            </a:r>
          </a:p>
          <a:p>
            <a:pPr marL="998982" lvl="2" indent="-514350">
              <a:buFont typeface="+mj-lt"/>
              <a:buAutoNum type="alphaLcPeriod"/>
            </a:pPr>
            <a:r>
              <a:rPr lang="en-US" dirty="0"/>
              <a:t>Personally, at conversion</a:t>
            </a:r>
          </a:p>
          <a:p>
            <a:pPr marL="998982" lvl="2" indent="-514350">
              <a:buFont typeface="+mj-lt"/>
              <a:buAutoNum type="alphaLcPeriod"/>
            </a:pPr>
            <a:r>
              <a:rPr lang="en-US" dirty="0"/>
              <a:t>See 3:19, 23, 25</a:t>
            </a:r>
          </a:p>
        </p:txBody>
      </p:sp>
    </p:spTree>
    <p:extLst>
      <p:ext uri="{BB962C8B-B14F-4D97-AF65-F5344CB8AC3E}">
        <p14:creationId xmlns:p14="http://schemas.microsoft.com/office/powerpoint/2010/main" val="9913520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F6C90-2C97-CDF6-3AB4-B3B0520DCC22}"/>
              </a:ext>
            </a:extLst>
          </p:cNvPr>
          <p:cNvSpPr>
            <a:spLocks noGrp="1"/>
          </p:cNvSpPr>
          <p:nvPr>
            <p:ph type="title"/>
          </p:nvPr>
        </p:nvSpPr>
        <p:spPr/>
        <p:txBody>
          <a:bodyPr/>
          <a:lstStyle/>
          <a:p>
            <a:r>
              <a:rPr lang="en-US" dirty="0"/>
              <a:t>lessons</a:t>
            </a:r>
          </a:p>
        </p:txBody>
      </p:sp>
      <p:sp>
        <p:nvSpPr>
          <p:cNvPr id="3" name="Content Placeholder 2">
            <a:extLst>
              <a:ext uri="{FF2B5EF4-FFF2-40B4-BE49-F238E27FC236}">
                <a16:creationId xmlns:a16="http://schemas.microsoft.com/office/drawing/2014/main" id="{40B344A2-1A34-FC2B-14FF-F1D18B416E17}"/>
              </a:ext>
            </a:extLst>
          </p:cNvPr>
          <p:cNvSpPr>
            <a:spLocks noGrp="1"/>
          </p:cNvSpPr>
          <p:nvPr>
            <p:ph idx="1"/>
          </p:nvPr>
        </p:nvSpPr>
        <p:spPr/>
        <p:txBody>
          <a:bodyPr/>
          <a:lstStyle/>
          <a:p>
            <a:pPr marL="0" indent="0">
              <a:buNone/>
            </a:pPr>
            <a:r>
              <a:rPr lang="en-US" dirty="0"/>
              <a:t>In my life, the fullness of time, as it were, came in 1970</a:t>
            </a:r>
          </a:p>
          <a:p>
            <a:pPr marL="0" indent="0">
              <a:buNone/>
            </a:pPr>
            <a:endParaRPr lang="en-US" dirty="0"/>
          </a:p>
          <a:p>
            <a:pPr marL="0" indent="0">
              <a:buNone/>
            </a:pPr>
            <a:r>
              <a:rPr lang="en-US" dirty="0"/>
              <a:t>How about you?</a:t>
            </a:r>
          </a:p>
        </p:txBody>
      </p:sp>
    </p:spTree>
    <p:extLst>
      <p:ext uri="{BB962C8B-B14F-4D97-AF65-F5344CB8AC3E}">
        <p14:creationId xmlns:p14="http://schemas.microsoft.com/office/powerpoint/2010/main" val="17182984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589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Political unity</a:t>
            </a:r>
          </a:p>
        </p:txBody>
      </p:sp>
      <p:sp>
        <p:nvSpPr>
          <p:cNvPr id="3" name="Content Placeholder 2"/>
          <p:cNvSpPr>
            <a:spLocks noGrp="1"/>
          </p:cNvSpPr>
          <p:nvPr>
            <p:ph idx="1"/>
          </p:nvPr>
        </p:nvSpPr>
        <p:spPr/>
        <p:txBody>
          <a:bodyPr/>
          <a:lstStyle/>
          <a:p>
            <a:r>
              <a:rPr lang="en-US" dirty="0"/>
              <a:t>Aspects of this Unity</a:t>
            </a:r>
          </a:p>
          <a:p>
            <a:pPr lvl="1"/>
            <a:r>
              <a:rPr lang="en-US" dirty="0"/>
              <a:t>One Government</a:t>
            </a:r>
          </a:p>
          <a:p>
            <a:pPr lvl="2"/>
            <a:r>
              <a:rPr lang="en-US" dirty="0"/>
              <a:t>The </a:t>
            </a:r>
            <a:r>
              <a:rPr lang="en-US" i="1" dirty="0" err="1"/>
              <a:t>Pax</a:t>
            </a:r>
            <a:r>
              <a:rPr lang="en-US" i="1" dirty="0"/>
              <a:t> </a:t>
            </a:r>
            <a:r>
              <a:rPr lang="en-US" i="1" dirty="0" err="1"/>
              <a:t>Romana</a:t>
            </a:r>
            <a:r>
              <a:rPr lang="en-US" i="1" dirty="0"/>
              <a:t> </a:t>
            </a:r>
            <a:r>
              <a:rPr lang="en-US" dirty="0"/>
              <a:t>(30 BC – AD 180)</a:t>
            </a:r>
          </a:p>
          <a:p>
            <a:pPr lvl="1"/>
            <a:r>
              <a:rPr lang="en-US" dirty="0"/>
              <a:t>One Law</a:t>
            </a:r>
          </a:p>
          <a:p>
            <a:pPr lvl="1"/>
            <a:r>
              <a:rPr lang="en-US" dirty="0"/>
              <a:t>One Language</a:t>
            </a:r>
          </a:p>
          <a:p>
            <a:pPr lvl="2"/>
            <a:r>
              <a:rPr lang="en-US" dirty="0"/>
              <a:t>Greek – </a:t>
            </a:r>
            <a:r>
              <a:rPr lang="en-US" i="1" dirty="0"/>
              <a:t>lingua franca</a:t>
            </a:r>
          </a:p>
          <a:p>
            <a:pPr lvl="1"/>
            <a:r>
              <a:rPr lang="en-US" dirty="0"/>
              <a:t>One Road System</a:t>
            </a:r>
          </a:p>
          <a:p>
            <a:pPr lvl="2"/>
            <a:r>
              <a:rPr lang="en-US" dirty="0"/>
              <a:t>250,000 miles of paved roads</a:t>
            </a:r>
          </a:p>
          <a:p>
            <a:pPr lvl="1"/>
            <a:r>
              <a:rPr lang="en-US" dirty="0"/>
              <a:t>One Postal System</a:t>
            </a:r>
          </a:p>
          <a:p>
            <a:pPr lvl="1"/>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947160"/>
            <a:ext cx="1752600" cy="2453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22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Political unity</a:t>
            </a:r>
          </a:p>
        </p:txBody>
      </p:sp>
      <p:sp>
        <p:nvSpPr>
          <p:cNvPr id="3" name="Content Placeholder 2"/>
          <p:cNvSpPr>
            <a:spLocks noGrp="1"/>
          </p:cNvSpPr>
          <p:nvPr>
            <p:ph idx="1"/>
          </p:nvPr>
        </p:nvSpPr>
        <p:spPr/>
        <p:txBody>
          <a:bodyPr>
            <a:normAutofit/>
          </a:bodyPr>
          <a:lstStyle/>
          <a:p>
            <a:r>
              <a:rPr lang="en-US" dirty="0"/>
              <a:t>Effects of These Unities</a:t>
            </a:r>
          </a:p>
          <a:p>
            <a:pPr lvl="1"/>
            <a:r>
              <a:rPr lang="en-US" dirty="0"/>
              <a:t>Missionary expansion</a:t>
            </a:r>
          </a:p>
          <a:p>
            <a:pPr lvl="1"/>
            <a:r>
              <a:rPr lang="en-US" dirty="0"/>
              <a:t>Rapid and relatively safe transportation</a:t>
            </a:r>
          </a:p>
          <a:p>
            <a:pPr lvl="1"/>
            <a:r>
              <a:rPr lang="en-US" dirty="0"/>
              <a:t>Greek spoken from Spain to Persia</a:t>
            </a:r>
          </a:p>
          <a:p>
            <a:pPr lvl="1"/>
            <a:r>
              <a:rPr lang="en-US" dirty="0"/>
              <a:t>Safe transmission of correspondence over large areas</a:t>
            </a:r>
          </a:p>
        </p:txBody>
      </p:sp>
    </p:spTree>
    <p:extLst>
      <p:ext uri="{BB962C8B-B14F-4D97-AF65-F5344CB8AC3E}">
        <p14:creationId xmlns:p14="http://schemas.microsoft.com/office/powerpoint/2010/main" val="2518739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B58-60E6-7CC5-0D85-BE924B11C7C6}"/>
              </a:ext>
            </a:extLst>
          </p:cNvPr>
          <p:cNvSpPr>
            <a:spLocks noGrp="1"/>
          </p:cNvSpPr>
          <p:nvPr>
            <p:ph type="title"/>
          </p:nvPr>
        </p:nvSpPr>
        <p:spPr/>
        <p:txBody>
          <a:bodyPr/>
          <a:lstStyle/>
          <a:p>
            <a:r>
              <a:rPr lang="en-US" dirty="0"/>
              <a:t>Jewish patriotism</a:t>
            </a:r>
          </a:p>
        </p:txBody>
      </p:sp>
      <p:pic>
        <p:nvPicPr>
          <p:cNvPr id="4" name="Content Placeholder 3">
            <a:extLst>
              <a:ext uri="{FF2B5EF4-FFF2-40B4-BE49-F238E27FC236}">
                <a16:creationId xmlns:a16="http://schemas.microsoft.com/office/drawing/2014/main" id="{D45FED7A-9FBE-DD2C-76A1-B7A192229748}"/>
              </a:ext>
            </a:extLst>
          </p:cNvPr>
          <p:cNvPicPr>
            <a:picLocks noGrp="1" noChangeAspect="1"/>
          </p:cNvPicPr>
          <p:nvPr>
            <p:ph idx="1"/>
          </p:nvPr>
        </p:nvPicPr>
        <p:blipFill>
          <a:blip r:embed="rId2"/>
          <a:stretch>
            <a:fillRect/>
          </a:stretch>
        </p:blipFill>
        <p:spPr>
          <a:xfrm>
            <a:off x="858229" y="1609725"/>
            <a:ext cx="6436941" cy="4846638"/>
          </a:xfrm>
          <a:prstGeom prst="rect">
            <a:avLst/>
          </a:prstGeom>
        </p:spPr>
      </p:pic>
    </p:spTree>
    <p:extLst>
      <p:ext uri="{BB962C8B-B14F-4D97-AF65-F5344CB8AC3E}">
        <p14:creationId xmlns:p14="http://schemas.microsoft.com/office/powerpoint/2010/main" val="14284287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703</TotalTime>
  <Words>2547</Words>
  <Application>Microsoft Office PowerPoint</Application>
  <PresentationFormat>On-screen Show (4:3)</PresentationFormat>
  <Paragraphs>341</Paragraphs>
  <Slides>69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system-ui</vt:lpstr>
      <vt:lpstr>Trebuchet MS</vt:lpstr>
      <vt:lpstr>Wingdings</vt:lpstr>
      <vt:lpstr>Wingdings 2</vt:lpstr>
      <vt:lpstr>Opulent</vt:lpstr>
      <vt:lpstr>The fullness  of time</vt:lpstr>
      <vt:lpstr>Introduction</vt:lpstr>
      <vt:lpstr>Introduction</vt:lpstr>
      <vt:lpstr>Political unity</vt:lpstr>
      <vt:lpstr>Political unity</vt:lpstr>
      <vt:lpstr>Appian Way</vt:lpstr>
      <vt:lpstr>Political unity</vt:lpstr>
      <vt:lpstr>Political unity</vt:lpstr>
      <vt:lpstr>Jewish patriotism</vt:lpstr>
      <vt:lpstr>Jewish patriotism</vt:lpstr>
      <vt:lpstr>Jewish patriotism</vt:lpstr>
      <vt:lpstr>Economic conditions</vt:lpstr>
      <vt:lpstr>Economic conditions</vt:lpstr>
      <vt:lpstr>Economic conditions</vt:lpstr>
      <vt:lpstr>Economic conditions</vt:lpstr>
      <vt:lpstr>Economic conditions</vt:lpstr>
      <vt:lpstr>Urban living conditions</vt:lpstr>
      <vt:lpstr>Urban living conditions</vt:lpstr>
      <vt:lpstr>Urban living conditions</vt:lpstr>
      <vt:lpstr>Urban living conditions</vt:lpstr>
      <vt:lpstr>Urban living conditions</vt:lpstr>
      <vt:lpstr>Urban living conditions</vt:lpstr>
      <vt:lpstr>review</vt:lpstr>
      <vt:lpstr>Religious and philosophical environment</vt:lpstr>
      <vt:lpstr>Religious and philosophical environment</vt:lpstr>
      <vt:lpstr>Religious and philosophical environment</vt:lpstr>
      <vt:lpstr>Religious and philosophical environment</vt:lpstr>
      <vt:lpstr>Religious and philosophical environment</vt:lpstr>
      <vt:lpstr>Religious and philosophical environment</vt:lpstr>
      <vt:lpstr>Religious and philosophical environment</vt:lpstr>
      <vt:lpstr>Religious and philosophical environment</vt:lpstr>
      <vt:lpstr>Religious and philosophical environment</vt:lpstr>
      <vt:lpstr>Religious and philosophical environment</vt:lpstr>
      <vt:lpstr>Roman morality</vt:lpstr>
      <vt:lpstr>Roman Morality</vt:lpstr>
      <vt:lpstr>Roman Morality</vt:lpstr>
      <vt:lpstr>Roman Morality</vt:lpstr>
      <vt:lpstr>Roman Morality</vt:lpstr>
      <vt:lpstr>Roman Morality</vt:lpstr>
      <vt:lpstr>Roman Morality</vt:lpstr>
      <vt:lpstr>Roman Morality</vt:lpstr>
      <vt:lpstr>Roman Morality</vt:lpstr>
      <vt:lpstr>Roman Morality</vt:lpstr>
      <vt:lpstr>Roman Morality</vt:lpstr>
      <vt:lpstr>Roman Morality</vt:lpstr>
      <vt:lpstr>Roman Morality</vt:lpstr>
      <vt:lpstr>Roman Morality</vt:lpstr>
      <vt:lpstr>Roman Morality</vt:lpstr>
      <vt:lpstr>Roman Morality</vt:lpstr>
      <vt:lpstr>Roman Morality</vt:lpstr>
      <vt:lpstr>Roman Morality</vt:lpstr>
      <vt:lpstr>Roman Morality</vt:lpstr>
      <vt:lpstr>Roman Morality</vt:lpstr>
      <vt:lpstr>Roman Morality</vt:lpstr>
      <vt:lpstr>Roman Morality</vt:lpstr>
      <vt:lpstr>Roman Morality</vt:lpstr>
      <vt:lpstr>Roman Morality</vt:lpstr>
      <vt:lpstr>Roman Morality</vt:lpstr>
      <vt:lpstr>Roman Morality</vt:lpstr>
      <vt:lpstr>Roman Morality</vt:lpstr>
      <vt:lpstr>Roman Morality</vt:lpstr>
      <vt:lpstr>Roman Morality</vt:lpstr>
      <vt:lpstr>Roman Morality</vt:lpstr>
      <vt:lpstr>Lessons</vt:lpstr>
      <vt:lpstr>lessons</vt:lpstr>
      <vt:lpstr>lessons</vt:lpstr>
      <vt:lpstr>lessons</vt:lpstr>
      <vt:lpstr>lessons</vt:lpstr>
      <vt:lpstr>PowerPoint Presentation</vt:lpstr>
    </vt:vector>
  </TitlesOfParts>
  <Company>Maranatha Baptist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fullness  of time</dc:title>
  <dc:creator>HelpDesk</dc:creator>
  <cp:lastModifiedBy>David Saxon</cp:lastModifiedBy>
  <cp:revision>21</cp:revision>
  <dcterms:created xsi:type="dcterms:W3CDTF">2012-06-01T18:39:41Z</dcterms:created>
  <dcterms:modified xsi:type="dcterms:W3CDTF">2022-10-23T22:49:24Z</dcterms:modified>
</cp:coreProperties>
</file>