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Roboto Slab" charset="0"/>
      <p:regular r:id="rId20"/>
      <p:bold r:id="rId21"/>
    </p:embeddedFont>
    <p:embeddedFont>
      <p:font typeface="Roboto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52a5f2894e_0_19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52a5f2894e_0_19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52a5f2894e_0_19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52a5f2894e_0_19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52a5f2894e_0_19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52a5f2894e_0_19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52a5f2894e_0_19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52a5f2894e_0_19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52a5f2894e_0_19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52a5f2894e_0_19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52a5f2894e_0_19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52a5f2894e_0_19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52a5f2894e_0_19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52a5f2894e_0_19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52a5f2894e_0_19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52a5f2894e_0_19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2a5f2894e_0_9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52a5f2894e_0_9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52a5f2894e_0_15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52a5f2894e_0_15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52a5f2894e_0_16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52a5f2894e_0_16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2a5f2894e_0_16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52a5f2894e_0_16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52a5f2894e_0_17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52a5f2894e_0_17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52a5f2894e_0_19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52a5f2894e_0_19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52a5f2894e_0_19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52a5f2894e_0_19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52a5f2894e_0_19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52a5f2894e_0_19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AN ANATOMY OF BAD DECISIONS </a:t>
            </a:r>
            <a:endParaRPr sz="480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Matthew 14:1-13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7561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3. A decision compromised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</a:t>
            </a:r>
            <a:r>
              <a:rPr lang="en" dirty="0" smtClean="0"/>
              <a:t>by </a:t>
            </a:r>
            <a:r>
              <a:rPr lang="en" dirty="0"/>
              <a:t>people pleasing / his need to please people! </a:t>
            </a:r>
            <a:endParaRPr dirty="0"/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387900" y="1335932"/>
            <a:ext cx="8368200" cy="38075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 b="1" u="sng" dirty="0">
                <a:latin typeface="Arial"/>
                <a:ea typeface="Arial"/>
                <a:cs typeface="Arial"/>
                <a:sym typeface="Arial"/>
              </a:rPr>
              <a:t>Matthew 14:5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 And when he would have put him to death, he feared the multitude, because they counted him as a prophet. 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b="1" u="sng" dirty="0">
                <a:latin typeface="Arial"/>
                <a:ea typeface="Arial"/>
                <a:cs typeface="Arial"/>
                <a:sym typeface="Arial"/>
              </a:rPr>
              <a:t>Matthew 14:6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But when Herod’s birthday was kept, the daughter of Herodias danced before them, and pleased Herod. </a:t>
            </a:r>
            <a:endParaRPr sz="2400" u="sng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7561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3. A decision compromised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</a:t>
            </a:r>
            <a:r>
              <a:rPr lang="en" dirty="0" smtClean="0"/>
              <a:t>by </a:t>
            </a:r>
            <a:r>
              <a:rPr lang="en" dirty="0"/>
              <a:t>people pleasing / his need to please people! </a:t>
            </a:r>
            <a:endParaRPr dirty="0"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387900" y="1361872"/>
            <a:ext cx="8368200" cy="37816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 b="1" u="sng" dirty="0">
                <a:latin typeface="Arial"/>
                <a:ea typeface="Arial"/>
                <a:cs typeface="Arial"/>
                <a:sym typeface="Arial"/>
              </a:rPr>
              <a:t>Matthew 14:7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Whereupon he promised with an oath to give her whatsoever she would ask.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b="1" u="sng" dirty="0">
                <a:latin typeface="Arial"/>
                <a:ea typeface="Arial"/>
                <a:cs typeface="Arial"/>
                <a:sym typeface="Arial"/>
              </a:rPr>
              <a:t>Matthew 14:8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3000" b="1" dirty="0">
                <a:latin typeface="Arial"/>
                <a:ea typeface="Arial"/>
                <a:cs typeface="Arial"/>
                <a:sym typeface="Arial"/>
              </a:rPr>
              <a:t>And she, being before instructed of </a:t>
            </a:r>
            <a:r>
              <a:rPr lang="en" sz="3000" b="1" u="sng" dirty="0">
                <a:latin typeface="Arial"/>
                <a:ea typeface="Arial"/>
                <a:cs typeface="Arial"/>
                <a:sym typeface="Arial"/>
              </a:rPr>
              <a:t>her mother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, said, Give me here John Baptist’s head in a charger. </a:t>
            </a:r>
            <a:endParaRPr sz="2400" b="1" u="sng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7561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3. A decision compromised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</a:t>
            </a:r>
            <a:r>
              <a:rPr lang="en" dirty="0" smtClean="0"/>
              <a:t>by </a:t>
            </a:r>
            <a:r>
              <a:rPr lang="en" dirty="0"/>
              <a:t>people pleasing / his need to please people! </a:t>
            </a:r>
            <a:endParaRPr dirty="0"/>
          </a:p>
        </p:txBody>
      </p:sp>
      <p:sp>
        <p:nvSpPr>
          <p:cNvPr id="133" name="Google Shape;133;p24"/>
          <p:cNvSpPr txBox="1">
            <a:spLocks noGrp="1"/>
          </p:cNvSpPr>
          <p:nvPr>
            <p:ph type="body" idx="1"/>
          </p:nvPr>
        </p:nvSpPr>
        <p:spPr>
          <a:xfrm>
            <a:off x="387900" y="1342417"/>
            <a:ext cx="8368200" cy="3801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 b="1" u="sng" dirty="0">
                <a:latin typeface="Arial"/>
                <a:ea typeface="Arial"/>
                <a:cs typeface="Arial"/>
                <a:sym typeface="Arial"/>
              </a:rPr>
              <a:t>Matthew 14:9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And the king was sorry: nevertheless for the oath’s sake, </a:t>
            </a:r>
            <a:r>
              <a:rPr lang="en" sz="3000" b="1" u="sng" dirty="0"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n" sz="3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them which sat with him at meat, he commanded it to be given her. 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b="1" u="sng" dirty="0">
                <a:latin typeface="Arial"/>
                <a:ea typeface="Arial"/>
                <a:cs typeface="Arial"/>
                <a:sym typeface="Arial"/>
              </a:rPr>
              <a:t>Matthew 14:10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And he sent, and beheaded John in the prison. </a:t>
            </a:r>
            <a:endParaRPr sz="2400" b="1" u="sng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take-away:</a:t>
            </a:r>
            <a:endParaRPr/>
          </a:p>
        </p:txBody>
      </p:sp>
      <p:sp>
        <p:nvSpPr>
          <p:cNvPr id="139" name="Google Shape;139;p2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PLEASE </a:t>
            </a:r>
            <a:endParaRPr sz="10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0000"/>
              <a:t>STOP!</a:t>
            </a:r>
            <a:endParaRPr sz="10000"/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9825" y="1489813"/>
            <a:ext cx="3653673" cy="3653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7561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4. A decision complicated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</a:t>
            </a:r>
            <a:r>
              <a:rPr lang="en" dirty="0" smtClean="0"/>
              <a:t>by </a:t>
            </a:r>
            <a:r>
              <a:rPr lang="en" dirty="0"/>
              <a:t>an oath! </a:t>
            </a:r>
            <a:endParaRPr dirty="0"/>
          </a:p>
        </p:txBody>
      </p:sp>
      <p:sp>
        <p:nvSpPr>
          <p:cNvPr id="146" name="Google Shape;146;p26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 b="1" u="sng">
                <a:latin typeface="Arial"/>
                <a:ea typeface="Arial"/>
                <a:cs typeface="Arial"/>
                <a:sym typeface="Arial"/>
              </a:rPr>
              <a:t>Matthew 14:6</a:t>
            </a:r>
            <a:r>
              <a:rPr lang="en" sz="2400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But when Herod’s birthday was kept, the daughter of Herodias danced before them, and pleased Herod.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b="1" u="sng">
                <a:latin typeface="Arial"/>
                <a:ea typeface="Arial"/>
                <a:cs typeface="Arial"/>
                <a:sym typeface="Arial"/>
              </a:rPr>
              <a:t>Matthew 14:7</a:t>
            </a:r>
            <a:r>
              <a:rPr lang="en" sz="2400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3000" b="1" u="sng">
                <a:latin typeface="Arial"/>
                <a:ea typeface="Arial"/>
                <a:cs typeface="Arial"/>
                <a:sym typeface="Arial"/>
              </a:rPr>
              <a:t>Whereupon</a:t>
            </a:r>
            <a:r>
              <a:rPr lang="en" sz="3000" b="1">
                <a:latin typeface="Arial"/>
                <a:ea typeface="Arial"/>
                <a:cs typeface="Arial"/>
                <a:sym typeface="Arial"/>
              </a:rPr>
              <a:t> he promised with an oath to give her whatsoever she would ask.</a:t>
            </a:r>
            <a:endParaRPr sz="3000" b="1" u="sng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7561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A decision complicated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by an oath! </a:t>
            </a:r>
            <a:endParaRPr/>
          </a:p>
        </p:txBody>
      </p:sp>
      <p:sp>
        <p:nvSpPr>
          <p:cNvPr id="152" name="Google Shape;152;p27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 b="1" u="sng">
                <a:latin typeface="Arial"/>
                <a:ea typeface="Arial"/>
                <a:cs typeface="Arial"/>
                <a:sym typeface="Arial"/>
              </a:rPr>
              <a:t>Matthew 14:8</a:t>
            </a:r>
            <a:r>
              <a:rPr lang="en" sz="2400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And she, being before instructed of her mother, said, Give me here John Baptist’s head in a charger.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b="1" u="sng">
                <a:latin typeface="Arial"/>
                <a:ea typeface="Arial"/>
                <a:cs typeface="Arial"/>
                <a:sym typeface="Arial"/>
              </a:rPr>
              <a:t>Matthew 14:9</a:t>
            </a:r>
            <a:r>
              <a:rPr lang="en" sz="2400" b="1">
                <a:latin typeface="Arial"/>
                <a:ea typeface="Arial"/>
                <a:cs typeface="Arial"/>
                <a:sym typeface="Arial"/>
              </a:rPr>
              <a:t> And the king was sorry: </a:t>
            </a:r>
            <a:r>
              <a:rPr lang="en" sz="3000" b="1" u="sng">
                <a:latin typeface="Arial"/>
                <a:ea typeface="Arial"/>
                <a:cs typeface="Arial"/>
                <a:sym typeface="Arial"/>
              </a:rPr>
              <a:t>nevertheless</a:t>
            </a:r>
            <a:r>
              <a:rPr lang="en" sz="3000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3000" b="1" u="sng"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en" sz="2400" b="1">
                <a:latin typeface="Arial"/>
                <a:ea typeface="Arial"/>
                <a:cs typeface="Arial"/>
                <a:sym typeface="Arial"/>
              </a:rPr>
              <a:t> the oath’s sake, and them which sat with him at meat, he commanded it to be given her. </a:t>
            </a:r>
            <a:endParaRPr sz="2400" b="1" u="sng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7561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A decision complicated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by an oath! </a:t>
            </a:r>
            <a:endParaRPr/>
          </a:p>
        </p:txBody>
      </p:sp>
      <p:sp>
        <p:nvSpPr>
          <p:cNvPr id="158" name="Google Shape;158;p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 b="1" u="sng">
                <a:latin typeface="Arial"/>
                <a:ea typeface="Arial"/>
                <a:cs typeface="Arial"/>
                <a:sym typeface="Arial"/>
              </a:rPr>
              <a:t>Mark 6:22</a:t>
            </a:r>
            <a:r>
              <a:rPr lang="en" sz="2400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And when the daughter of the said Herodias came in, and danced, and pleased Herod and them that sat with him, the king said unto the damsel, </a:t>
            </a:r>
            <a:r>
              <a:rPr lang="en" sz="3000" b="1">
                <a:latin typeface="Arial"/>
                <a:ea typeface="Arial"/>
                <a:cs typeface="Arial"/>
                <a:sym typeface="Arial"/>
              </a:rPr>
              <a:t>Ask of me whatsoever thou wilt, and I will give it thee.</a:t>
            </a:r>
            <a:r>
              <a:rPr lang="en" sz="2400" b="1">
                <a:latin typeface="Arial"/>
                <a:ea typeface="Arial"/>
                <a:cs typeface="Arial"/>
                <a:sym typeface="Arial"/>
              </a:rPr>
              <a:t> </a:t>
            </a:r>
            <a:endParaRPr sz="2400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b="1" u="sng">
                <a:latin typeface="Arial"/>
                <a:ea typeface="Arial"/>
                <a:cs typeface="Arial"/>
                <a:sym typeface="Arial"/>
              </a:rPr>
              <a:t>Mark 6:23</a:t>
            </a:r>
            <a:r>
              <a:rPr lang="en" sz="2400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And he sware unto her, </a:t>
            </a:r>
            <a:r>
              <a:rPr lang="en" sz="3000" b="1">
                <a:latin typeface="Arial"/>
                <a:ea typeface="Arial"/>
                <a:cs typeface="Arial"/>
                <a:sym typeface="Arial"/>
              </a:rPr>
              <a:t>Whatsoever thou shalt ask of me, I will give it thee, </a:t>
            </a:r>
            <a:r>
              <a:rPr lang="en" sz="3000" b="1" u="sng">
                <a:latin typeface="Arial"/>
                <a:ea typeface="Arial"/>
                <a:cs typeface="Arial"/>
                <a:sym typeface="Arial"/>
              </a:rPr>
              <a:t>unto</a:t>
            </a:r>
            <a:r>
              <a:rPr lang="en" sz="3000" b="1">
                <a:latin typeface="Arial"/>
                <a:ea typeface="Arial"/>
                <a:cs typeface="Arial"/>
                <a:sym typeface="Arial"/>
              </a:rPr>
              <a:t> the half of my kingdom. </a:t>
            </a:r>
            <a:endParaRPr sz="3000" b="1" u="sng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take-away:</a:t>
            </a:r>
            <a:endParaRPr/>
          </a:p>
        </p:txBody>
      </p:sp>
      <p:sp>
        <p:nvSpPr>
          <p:cNvPr id="164" name="Google Shape;164;p29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PLEASE </a:t>
            </a:r>
            <a:endParaRPr sz="10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0000"/>
              <a:t>STOP!</a:t>
            </a:r>
            <a:endParaRPr sz="10000"/>
          </a:p>
        </p:txBody>
      </p:sp>
      <p:pic>
        <p:nvPicPr>
          <p:cNvPr id="165" name="Google Shape;16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9825" y="1489813"/>
            <a:ext cx="3653673" cy="3653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only take-away: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PLEASE </a:t>
            </a:r>
            <a:endParaRPr sz="10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0000"/>
              <a:t>STOP!</a:t>
            </a:r>
            <a:endParaRPr sz="10000"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9825" y="1489813"/>
            <a:ext cx="3653673" cy="3653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A bad decision connected </a:t>
            </a:r>
            <a:endParaRPr/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other bad decisions!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>
                <a:latin typeface="Arial"/>
                <a:ea typeface="Arial"/>
                <a:cs typeface="Arial"/>
                <a:sym typeface="Arial"/>
              </a:rPr>
              <a:t>Matthew 14:1</a:t>
            </a:r>
            <a:r>
              <a:rPr lang="en" sz="2400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At that time Herod the tetrarch heard of the fame of Jesus,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b="1" u="sng">
                <a:latin typeface="Arial"/>
                <a:ea typeface="Arial"/>
                <a:cs typeface="Arial"/>
                <a:sym typeface="Arial"/>
              </a:rPr>
              <a:t>Matthew 14:2</a:t>
            </a:r>
            <a:r>
              <a:rPr lang="en" sz="2400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And said unto his servants, This is John the Baptist; he is risen from the dead; and therefore mighty works do shew forth themselves in him.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A bad decision connected </a:t>
            </a:r>
            <a:endParaRPr/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other bad decisions!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>
                <a:latin typeface="Arial"/>
                <a:ea typeface="Arial"/>
                <a:cs typeface="Arial"/>
                <a:sym typeface="Arial"/>
              </a:rPr>
              <a:t>Matthew 14:3</a:t>
            </a:r>
            <a:r>
              <a:rPr lang="en" sz="2400" b="1">
                <a:latin typeface="Arial"/>
                <a:ea typeface="Arial"/>
                <a:cs typeface="Arial"/>
                <a:sym typeface="Arial"/>
              </a:rPr>
              <a:t> For Herod had laid hold on John, and bound him, and put him in prison </a:t>
            </a:r>
            <a:r>
              <a:rPr lang="en" sz="3000" b="1" u="sng"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en" sz="3000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b="1">
                <a:latin typeface="Arial"/>
                <a:ea typeface="Arial"/>
                <a:cs typeface="Arial"/>
                <a:sym typeface="Arial"/>
              </a:rPr>
              <a:t>Herodias’ sake, his brother Philip’s wife. </a:t>
            </a:r>
            <a:endParaRPr sz="2400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b="1" u="sng">
                <a:latin typeface="Arial"/>
                <a:ea typeface="Arial"/>
                <a:cs typeface="Arial"/>
                <a:sym typeface="Arial"/>
              </a:rPr>
              <a:t>Matthew 14:4</a:t>
            </a:r>
            <a:r>
              <a:rPr lang="en" sz="2400" b="1">
                <a:latin typeface="Arial"/>
                <a:ea typeface="Arial"/>
                <a:cs typeface="Arial"/>
                <a:sym typeface="Arial"/>
              </a:rPr>
              <a:t> For John said unto him, It is not lawful for thee to have her.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take-away: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PLEASE </a:t>
            </a:r>
            <a:endParaRPr sz="10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0000"/>
              <a:t>STOP!</a:t>
            </a:r>
            <a:endParaRPr sz="10000"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9825" y="1489813"/>
            <a:ext cx="3653673" cy="3653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A bad decision compelled / controlled </a:t>
            </a:r>
            <a:endParaRPr/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raging emotions!</a:t>
            </a:r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 dirty="0">
                <a:latin typeface="Arial"/>
                <a:ea typeface="Arial"/>
                <a:cs typeface="Arial"/>
                <a:sym typeface="Arial"/>
              </a:rPr>
              <a:t>Matthew 14:3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For Herod had laid hold on John, and bound him, and put him in prison for Herodias’ sake, his brother Philip’s wife.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b="1" u="sng" dirty="0">
                <a:latin typeface="Arial"/>
                <a:ea typeface="Arial"/>
                <a:cs typeface="Arial"/>
                <a:sym typeface="Arial"/>
              </a:rPr>
              <a:t>Matthew 14:4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For John said unto him, It is </a:t>
            </a:r>
            <a:r>
              <a:rPr lang="en" sz="3000" b="1" u="sng" dirty="0"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" sz="30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lawful for thee to have her.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A bad decision compelled / controlled </a:t>
            </a:r>
            <a:endParaRPr/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raging emotions!</a:t>
            </a:r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387900" y="1348902"/>
            <a:ext cx="8368200" cy="37946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 b="1" u="sng" dirty="0">
                <a:latin typeface="Arial"/>
                <a:ea typeface="Arial"/>
                <a:cs typeface="Arial"/>
                <a:sym typeface="Arial"/>
              </a:rPr>
              <a:t>Matthew 14:5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And when he would have put him to death, he feared the multitude, because they counted him as a prophet.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b="1" u="sng" dirty="0">
                <a:latin typeface="Arial"/>
                <a:ea typeface="Arial"/>
                <a:cs typeface="Arial"/>
                <a:sym typeface="Arial"/>
              </a:rPr>
              <a:t>Matthew 14:6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 But when Herod’s birthday was kept, the daughter of Herodias </a:t>
            </a:r>
            <a:r>
              <a:rPr lang="en" sz="3000" b="1" u="sng" dirty="0">
                <a:latin typeface="Arial"/>
                <a:ea typeface="Arial"/>
                <a:cs typeface="Arial"/>
                <a:sym typeface="Arial"/>
              </a:rPr>
              <a:t>danced</a:t>
            </a:r>
            <a:r>
              <a:rPr lang="en" sz="30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before them, and pleased Herod. </a:t>
            </a:r>
            <a:endParaRPr sz="2400" b="1" u="sng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take-away:</a:t>
            </a:r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PLEASE </a:t>
            </a:r>
            <a:endParaRPr sz="10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0000"/>
              <a:t>STOP!</a:t>
            </a:r>
            <a:endParaRPr sz="10000"/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9825" y="1489813"/>
            <a:ext cx="3653673" cy="3653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7561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3. A decision compromised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</a:t>
            </a:r>
            <a:r>
              <a:rPr lang="en" dirty="0" smtClean="0"/>
              <a:t>by </a:t>
            </a:r>
            <a:r>
              <a:rPr lang="en" dirty="0"/>
              <a:t>people pleasing / his need to please people! </a:t>
            </a:r>
            <a:endParaRPr dirty="0"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>
                <a:latin typeface="Arial"/>
                <a:ea typeface="Arial"/>
                <a:cs typeface="Arial"/>
                <a:sym typeface="Arial"/>
              </a:rPr>
              <a:t>Matthew 14:3</a:t>
            </a:r>
            <a:r>
              <a:rPr lang="en" sz="2400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For Herod had laid hold on John, and bound him, and put him in prison for Herodias’ sake, his brother Philip’s wife.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b="1" u="sng">
                <a:latin typeface="Arial"/>
                <a:ea typeface="Arial"/>
                <a:cs typeface="Arial"/>
                <a:sym typeface="Arial"/>
              </a:rPr>
              <a:t>Matthew 14:4</a:t>
            </a:r>
            <a:r>
              <a:rPr lang="en" sz="2400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For John said unto him, It is not lawful for thee to have her.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646</Words>
  <Application>Microsoft Office PowerPoint</Application>
  <PresentationFormat>On-screen Show (16:9)</PresentationFormat>
  <Paragraphs>61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Roboto Slab</vt:lpstr>
      <vt:lpstr>Roboto</vt:lpstr>
      <vt:lpstr>Marina</vt:lpstr>
      <vt:lpstr>AN ANATOMY OF BAD DECISIONS </vt:lpstr>
      <vt:lpstr>The only take-away:</vt:lpstr>
      <vt:lpstr>A bad decision connected  to other bad decisions!</vt:lpstr>
      <vt:lpstr>A bad decision connected  to other bad decisions!</vt:lpstr>
      <vt:lpstr>The take-away:</vt:lpstr>
      <vt:lpstr>2. A bad decision compelled / controlled  by raging emotions!</vt:lpstr>
      <vt:lpstr>2. A bad decision compelled / controlled  by raging emotions!</vt:lpstr>
      <vt:lpstr>The take-away:</vt:lpstr>
      <vt:lpstr>3. A decision compromised  by people pleasing / his need to please people! </vt:lpstr>
      <vt:lpstr>3. A decision compromised  by people pleasing / his need to please people! </vt:lpstr>
      <vt:lpstr>3. A decision compromised  by people pleasing / his need to please people! </vt:lpstr>
      <vt:lpstr>3. A decision compromised  by people pleasing / his need to please people! </vt:lpstr>
      <vt:lpstr>The take-away:</vt:lpstr>
      <vt:lpstr>4. A decision complicated   by an oath! </vt:lpstr>
      <vt:lpstr>4. A decision complicated    by an oath! </vt:lpstr>
      <vt:lpstr>4. A decision complicated    by an oath! </vt:lpstr>
      <vt:lpstr>The take-away: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ANATOMY OF BAD DECISIONS </dc:title>
  <cp:lastModifiedBy>Tim</cp:lastModifiedBy>
  <cp:revision>1</cp:revision>
  <dcterms:modified xsi:type="dcterms:W3CDTF">2022-09-10T17:31:00Z</dcterms:modified>
</cp:coreProperties>
</file>