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5"/>
  </p:notesMasterIdLst>
  <p:handoutMasterIdLst>
    <p:handoutMasterId r:id="rId96"/>
  </p:handoutMasterIdLst>
  <p:sldIdLst>
    <p:sldId id="256" r:id="rId2"/>
    <p:sldId id="425" r:id="rId3"/>
    <p:sldId id="320" r:id="rId4"/>
    <p:sldId id="257" r:id="rId5"/>
    <p:sldId id="258" r:id="rId6"/>
    <p:sldId id="331" r:id="rId7"/>
    <p:sldId id="332" r:id="rId8"/>
    <p:sldId id="261" r:id="rId9"/>
    <p:sldId id="264" r:id="rId10"/>
    <p:sldId id="334" r:id="rId11"/>
    <p:sldId id="348" r:id="rId12"/>
    <p:sldId id="349" r:id="rId13"/>
    <p:sldId id="350" r:id="rId14"/>
    <p:sldId id="351" r:id="rId15"/>
    <p:sldId id="352" r:id="rId16"/>
    <p:sldId id="262" r:id="rId17"/>
    <p:sldId id="265" r:id="rId18"/>
    <p:sldId id="353" r:id="rId19"/>
    <p:sldId id="354" r:id="rId20"/>
    <p:sldId id="355" r:id="rId21"/>
    <p:sldId id="356" r:id="rId22"/>
    <p:sldId id="268" r:id="rId23"/>
    <p:sldId id="269" r:id="rId24"/>
    <p:sldId id="357" r:id="rId25"/>
    <p:sldId id="358" r:id="rId26"/>
    <p:sldId id="359" r:id="rId27"/>
    <p:sldId id="360" r:id="rId28"/>
    <p:sldId id="361" r:id="rId29"/>
    <p:sldId id="362" r:id="rId30"/>
    <p:sldId id="363" r:id="rId31"/>
    <p:sldId id="364" r:id="rId32"/>
    <p:sldId id="365" r:id="rId33"/>
    <p:sldId id="366" r:id="rId34"/>
    <p:sldId id="367" r:id="rId35"/>
    <p:sldId id="369" r:id="rId36"/>
    <p:sldId id="368" r:id="rId37"/>
    <p:sldId id="370" r:id="rId38"/>
    <p:sldId id="371" r:id="rId39"/>
    <p:sldId id="372" r:id="rId40"/>
    <p:sldId id="373" r:id="rId41"/>
    <p:sldId id="374" r:id="rId42"/>
    <p:sldId id="375" r:id="rId43"/>
    <p:sldId id="376" r:id="rId44"/>
    <p:sldId id="377" r:id="rId45"/>
    <p:sldId id="426" r:id="rId46"/>
    <p:sldId id="378" r:id="rId47"/>
    <p:sldId id="380" r:id="rId48"/>
    <p:sldId id="381" r:id="rId49"/>
    <p:sldId id="421" r:id="rId50"/>
    <p:sldId id="382" r:id="rId51"/>
    <p:sldId id="379" r:id="rId52"/>
    <p:sldId id="383" r:id="rId53"/>
    <p:sldId id="384" r:id="rId54"/>
    <p:sldId id="385" r:id="rId55"/>
    <p:sldId id="386" r:id="rId56"/>
    <p:sldId id="387" r:id="rId57"/>
    <p:sldId id="406" r:id="rId58"/>
    <p:sldId id="388" r:id="rId59"/>
    <p:sldId id="389" r:id="rId60"/>
    <p:sldId id="390" r:id="rId61"/>
    <p:sldId id="391" r:id="rId62"/>
    <p:sldId id="392" r:id="rId63"/>
    <p:sldId id="393" r:id="rId64"/>
    <p:sldId id="394" r:id="rId65"/>
    <p:sldId id="422" r:id="rId66"/>
    <p:sldId id="424" r:id="rId67"/>
    <p:sldId id="423" r:id="rId68"/>
    <p:sldId id="395" r:id="rId69"/>
    <p:sldId id="397" r:id="rId70"/>
    <p:sldId id="396" r:id="rId71"/>
    <p:sldId id="398" r:id="rId72"/>
    <p:sldId id="401" r:id="rId73"/>
    <p:sldId id="399" r:id="rId74"/>
    <p:sldId id="400" r:id="rId75"/>
    <p:sldId id="402" r:id="rId76"/>
    <p:sldId id="403" r:id="rId77"/>
    <p:sldId id="404" r:id="rId78"/>
    <p:sldId id="405" r:id="rId79"/>
    <p:sldId id="407" r:id="rId80"/>
    <p:sldId id="408" r:id="rId81"/>
    <p:sldId id="409" r:id="rId82"/>
    <p:sldId id="410" r:id="rId83"/>
    <p:sldId id="411" r:id="rId84"/>
    <p:sldId id="412" r:id="rId85"/>
    <p:sldId id="413" r:id="rId86"/>
    <p:sldId id="414" r:id="rId87"/>
    <p:sldId id="415" r:id="rId88"/>
    <p:sldId id="416" r:id="rId89"/>
    <p:sldId id="417" r:id="rId90"/>
    <p:sldId id="418" r:id="rId91"/>
    <p:sldId id="419" r:id="rId92"/>
    <p:sldId id="420" r:id="rId93"/>
    <p:sldId id="319" r:id="rId94"/>
  </p:sldIdLst>
  <p:sldSz cx="9144000" cy="6858000" type="screen4x3"/>
  <p:notesSz cx="6946900" cy="92837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A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575" autoAdjust="0"/>
  </p:normalViewPr>
  <p:slideViewPr>
    <p:cSldViewPr>
      <p:cViewPr varScale="1">
        <p:scale>
          <a:sx n="86" d="100"/>
          <a:sy n="86" d="100"/>
        </p:scale>
        <p:origin x="58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258" y="6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5413" y="0"/>
            <a:ext cx="3009900" cy="463550"/>
          </a:xfrm>
          <a:prstGeom prst="rect">
            <a:avLst/>
          </a:prstGeom>
        </p:spPr>
        <p:txBody>
          <a:bodyPr vert="horz" lIns="91440" tIns="45720" rIns="91440" bIns="45720" rtlCol="0"/>
          <a:lstStyle>
            <a:lvl1pPr algn="r">
              <a:defRPr sz="1200"/>
            </a:lvl1pPr>
          </a:lstStyle>
          <a:p>
            <a:fld id="{2B81C2B6-07B2-2848-A5F9-68C67BA71B77}" type="datetimeFigureOut">
              <a:rPr lang="en-US" smtClean="0"/>
              <a:t>10/17/2020</a:t>
            </a:fld>
            <a:endParaRPr lang="en-US"/>
          </a:p>
        </p:txBody>
      </p:sp>
      <p:sp>
        <p:nvSpPr>
          <p:cNvPr id="4" name="Footer Placeholder 3"/>
          <p:cNvSpPr>
            <a:spLocks noGrp="1"/>
          </p:cNvSpPr>
          <p:nvPr>
            <p:ph type="ftr" sz="quarter" idx="2"/>
          </p:nvPr>
        </p:nvSpPr>
        <p:spPr>
          <a:xfrm>
            <a:off x="0" y="8818563"/>
            <a:ext cx="300990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5413" y="8818563"/>
            <a:ext cx="3009900" cy="463550"/>
          </a:xfrm>
          <a:prstGeom prst="rect">
            <a:avLst/>
          </a:prstGeom>
        </p:spPr>
        <p:txBody>
          <a:bodyPr vert="horz" lIns="91440" tIns="45720" rIns="91440" bIns="45720" rtlCol="0" anchor="b"/>
          <a:lstStyle>
            <a:lvl1pPr algn="r">
              <a:defRPr sz="1200"/>
            </a:lvl1pPr>
          </a:lstStyle>
          <a:p>
            <a:fld id="{6818EE0E-FC74-624A-BF9E-162544C2AE70}" type="slidenum">
              <a:rPr lang="en-US" smtClean="0"/>
              <a:t>‹#›</a:t>
            </a:fld>
            <a:endParaRPr lang="en-US"/>
          </a:p>
        </p:txBody>
      </p:sp>
    </p:spTree>
    <p:extLst>
      <p:ext uri="{BB962C8B-B14F-4D97-AF65-F5344CB8AC3E}">
        <p14:creationId xmlns:p14="http://schemas.microsoft.com/office/powerpoint/2010/main" val="2256072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l" defTabSz="927100">
              <a:defRPr sz="1200"/>
            </a:lvl1pPr>
          </a:lstStyle>
          <a:p>
            <a:endParaRPr lang="en-US"/>
          </a:p>
        </p:txBody>
      </p:sp>
      <p:sp>
        <p:nvSpPr>
          <p:cNvPr id="80899" name="Rectangle 3"/>
          <p:cNvSpPr>
            <a:spLocks noGrp="1" noChangeArrowheads="1"/>
          </p:cNvSpPr>
          <p:nvPr>
            <p:ph type="dt" idx="1"/>
          </p:nvPr>
        </p:nvSpPr>
        <p:spPr bwMode="auto">
          <a:xfrm>
            <a:off x="3937000" y="0"/>
            <a:ext cx="300990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80900"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80901" name="Rectangle 5"/>
          <p:cNvSpPr>
            <a:spLocks noGrp="1" noChangeArrowheads="1"/>
          </p:cNvSpPr>
          <p:nvPr>
            <p:ph type="body" sz="quarter" idx="3"/>
          </p:nvPr>
        </p:nvSpPr>
        <p:spPr bwMode="auto">
          <a:xfrm>
            <a:off x="925513" y="4410075"/>
            <a:ext cx="5095875" cy="417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0902" name="Rectangle 6"/>
          <p:cNvSpPr>
            <a:spLocks noGrp="1" noChangeArrowheads="1"/>
          </p:cNvSpPr>
          <p:nvPr>
            <p:ph type="ftr" sz="quarter" idx="4"/>
          </p:nvPr>
        </p:nvSpPr>
        <p:spPr bwMode="auto">
          <a:xfrm>
            <a:off x="0" y="8820150"/>
            <a:ext cx="300990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l" defTabSz="927100">
              <a:defRPr sz="1200"/>
            </a:lvl1pPr>
          </a:lstStyle>
          <a:p>
            <a:endParaRPr lang="en-US"/>
          </a:p>
        </p:txBody>
      </p:sp>
      <p:sp>
        <p:nvSpPr>
          <p:cNvPr id="80903" name="Rectangle 7"/>
          <p:cNvSpPr>
            <a:spLocks noGrp="1" noChangeArrowheads="1"/>
          </p:cNvSpPr>
          <p:nvPr>
            <p:ph type="sldNum" sz="quarter" idx="5"/>
          </p:nvPr>
        </p:nvSpPr>
        <p:spPr bwMode="auto">
          <a:xfrm>
            <a:off x="3937000" y="8820150"/>
            <a:ext cx="3009900" cy="463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r" defTabSz="927100">
              <a:defRPr sz="1200"/>
            </a:lvl1pPr>
          </a:lstStyle>
          <a:p>
            <a:fld id="{D41E0F37-2F6B-4722-AC1E-262D536C9DB5}" type="slidenum">
              <a:rPr lang="en-US"/>
              <a:pPr/>
              <a:t>‹#›</a:t>
            </a:fld>
            <a:endParaRPr lang="en-US"/>
          </a:p>
        </p:txBody>
      </p:sp>
    </p:spTree>
    <p:extLst>
      <p:ext uri="{BB962C8B-B14F-4D97-AF65-F5344CB8AC3E}">
        <p14:creationId xmlns:p14="http://schemas.microsoft.com/office/powerpoint/2010/main" val="13755321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820398-5AE1-41CA-8010-1F9FA150586C}" type="slidenum">
              <a:rPr lang="en-US"/>
              <a:pPr/>
              <a:t>4</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US"/>
              <a:t>Insert a map of your country.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3A06A2-0E64-4DDE-8815-8D762F42777A}" type="slidenum">
              <a:rPr lang="en-US"/>
              <a:pPr/>
              <a:t>16</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kumimoji="0" lang="en-US" sz="2400"/>
              <a:t>Insert a picture of the head leader of your country.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BF76FA-EC34-4924-9C66-26D5C93C7068}" type="slidenum">
              <a:rPr lang="en-US"/>
              <a:pPr/>
              <a:t>17</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kumimoji="0" lang="en-US" sz="2400"/>
              <a:t>Insert a picture of one of the points of interest for your country.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1E0F37-2F6B-4722-AC1E-262D536C9DB5}" type="slidenum">
              <a:rPr lang="en-US" smtClean="0"/>
              <a:pPr/>
              <a:t>36</a:t>
            </a:fld>
            <a:endParaRPr lang="en-US"/>
          </a:p>
        </p:txBody>
      </p:sp>
    </p:spTree>
    <p:extLst>
      <p:ext uri="{BB962C8B-B14F-4D97-AF65-F5344CB8AC3E}">
        <p14:creationId xmlns:p14="http://schemas.microsoft.com/office/powerpoint/2010/main" val="3997615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D3CF7A-3C70-46F1-ACCB-7B4EC9F54C54}" type="slidenum">
              <a:rPr lang="en-US"/>
              <a:pPr/>
              <a:t>5</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r>
              <a:rPr lang="en-US"/>
              <a:t>Insert a picture of one of the geographic features of your country.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95552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CE829B-F40A-43F7-817C-274A10B11A98}" type="slidenum">
              <a:rPr lang="en-US"/>
              <a:pPr/>
              <a:t>8</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r>
              <a:rPr kumimoji="0" lang="en-US" sz="2400"/>
              <a:t>Insert a picture illustrating a season in your country.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0011B5-E1CF-4D3E-90B5-104E0E42BB95}" type="slidenum">
              <a:rPr lang="en-US"/>
              <a:pPr/>
              <a:t>9</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r>
              <a:rPr kumimoji="0" lang="en-US" sz="2400"/>
              <a:t>Insert a picture of an animal and or plant found in your country.</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85994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73352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2308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0011B5-E1CF-4D3E-90B5-104E0E42BB95}" type="slidenum">
              <a:rPr lang="en-US"/>
              <a:pPr/>
              <a:t>10</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r>
              <a:rPr kumimoji="0" lang="en-US" sz="2400"/>
              <a:t>Insert a picture of an animal and or plant found in your country.</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60986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32425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025695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9520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694349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123162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289460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90130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508141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40692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4189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313862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479386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9608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3419475" y="1828800"/>
            <a:ext cx="5343525" cy="2362200"/>
          </a:xfrm>
        </p:spPr>
        <p:txBody>
          <a:bodyPr/>
          <a:lstStyle>
            <a:lvl1pPr>
              <a:defRPr/>
            </a:lvl1pPr>
          </a:lstStyle>
          <a:p>
            <a:pPr lvl="0"/>
            <a:r>
              <a:rPr lang="en-US" noProof="0"/>
              <a:t>Click to edit Master title style</a:t>
            </a:r>
          </a:p>
        </p:txBody>
      </p:sp>
      <p:sp>
        <p:nvSpPr>
          <p:cNvPr id="46083"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pPr lvl="0"/>
            <a:r>
              <a:rPr lang="en-US" noProof="0"/>
              <a:t>Click to edit Master subtitle style</a:t>
            </a:r>
          </a:p>
        </p:txBody>
      </p:sp>
      <p:sp>
        <p:nvSpPr>
          <p:cNvPr id="46249" name="Rectangle 169"/>
          <p:cNvSpPr>
            <a:spLocks noGrp="1" noChangeArrowheads="1"/>
          </p:cNvSpPr>
          <p:nvPr>
            <p:ph type="dt" sz="half" idx="2"/>
          </p:nvPr>
        </p:nvSpPr>
        <p:spPr>
          <a:xfrm>
            <a:off x="1225550" y="6200775"/>
            <a:ext cx="1905000" cy="457200"/>
          </a:xfrm>
        </p:spPr>
        <p:txBody>
          <a:bodyPr/>
          <a:lstStyle>
            <a:lvl1pPr>
              <a:defRPr/>
            </a:lvl1pPr>
          </a:lstStyle>
          <a:p>
            <a:endParaRPr lang="en-US"/>
          </a:p>
        </p:txBody>
      </p:sp>
      <p:sp>
        <p:nvSpPr>
          <p:cNvPr id="46250" name="Rectangle 170"/>
          <p:cNvSpPr>
            <a:spLocks noGrp="1" noChangeArrowheads="1"/>
          </p:cNvSpPr>
          <p:nvPr>
            <p:ph type="ftr" sz="quarter" idx="3"/>
          </p:nvPr>
        </p:nvSpPr>
        <p:spPr>
          <a:xfrm>
            <a:off x="3303588" y="6200775"/>
            <a:ext cx="3636962" cy="457200"/>
          </a:xfrm>
        </p:spPr>
        <p:txBody>
          <a:bodyPr/>
          <a:lstStyle>
            <a:lvl1pPr>
              <a:defRPr/>
            </a:lvl1pPr>
          </a:lstStyle>
          <a:p>
            <a:endParaRPr lang="en-US"/>
          </a:p>
        </p:txBody>
      </p:sp>
      <p:sp>
        <p:nvSpPr>
          <p:cNvPr id="46251" name="Rectangle 171"/>
          <p:cNvSpPr>
            <a:spLocks noGrp="1" noChangeArrowheads="1"/>
          </p:cNvSpPr>
          <p:nvPr>
            <p:ph type="sldNum" sz="quarter" idx="4"/>
          </p:nvPr>
        </p:nvSpPr>
        <p:spPr>
          <a:xfrm>
            <a:off x="7092950" y="6200775"/>
            <a:ext cx="1905000" cy="457200"/>
          </a:xfrm>
        </p:spPr>
        <p:txBody>
          <a:bodyPr/>
          <a:lstStyle>
            <a:lvl1pPr>
              <a:defRPr/>
            </a:lvl1pPr>
          </a:lstStyle>
          <a:p>
            <a:fld id="{401AEEEE-1175-4E9B-9952-69218EFAFB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FE6A61-8C29-4FD9-B18B-16BB059592F3}" type="slidenum">
              <a:rPr lang="en-US"/>
              <a:pPr/>
              <a:t>‹#›</a:t>
            </a:fld>
            <a:endParaRPr lang="en-US"/>
          </a:p>
        </p:txBody>
      </p:sp>
    </p:spTree>
    <p:extLst>
      <p:ext uri="{BB962C8B-B14F-4D97-AF65-F5344CB8AC3E}">
        <p14:creationId xmlns:p14="http://schemas.microsoft.com/office/powerpoint/2010/main" val="185410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A49D28-CF81-4CAC-85D8-92B65D0DD896}" type="slidenum">
              <a:rPr lang="en-US"/>
              <a:pPr/>
              <a:t>‹#›</a:t>
            </a:fld>
            <a:endParaRPr lang="en-US"/>
          </a:p>
        </p:txBody>
      </p:sp>
    </p:spTree>
    <p:extLst>
      <p:ext uri="{BB962C8B-B14F-4D97-AF65-F5344CB8AC3E}">
        <p14:creationId xmlns:p14="http://schemas.microsoft.com/office/powerpoint/2010/main" val="3266118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a:t>Click to edit Master title style</a:t>
            </a:r>
          </a:p>
        </p:txBody>
      </p:sp>
      <p:sp>
        <p:nvSpPr>
          <p:cNvPr id="3" name="Text Placeholder 2"/>
          <p:cNvSpPr>
            <a:spLocks noGrp="1"/>
          </p:cNvSpPr>
          <p:nvPr>
            <p:ph type="body" sz="half" idx="1"/>
          </p:nvPr>
        </p:nvSpPr>
        <p:spPr>
          <a:xfrm>
            <a:off x="1042988" y="1304925"/>
            <a:ext cx="3776662"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972050" y="1304925"/>
            <a:ext cx="3776663" cy="4895850"/>
          </a:xfrm>
        </p:spPr>
        <p:txBody>
          <a:bodyPr/>
          <a:lstStyle/>
          <a:p>
            <a:r>
              <a:rPr lang="en-US"/>
              <a:t>Click icon to add clip art</a:t>
            </a:r>
          </a:p>
        </p:txBody>
      </p:sp>
      <p:sp>
        <p:nvSpPr>
          <p:cNvPr id="5" name="Date Placeholder 4"/>
          <p:cNvSpPr>
            <a:spLocks noGrp="1"/>
          </p:cNvSpPr>
          <p:nvPr>
            <p:ph type="dt" sz="half" idx="10"/>
          </p:nvPr>
        </p:nvSpPr>
        <p:spPr>
          <a:xfrm>
            <a:off x="1042988" y="6308725"/>
            <a:ext cx="1838325" cy="349250"/>
          </a:xfrm>
        </p:spPr>
        <p:txBody>
          <a:bodyPr/>
          <a:lstStyle>
            <a:lvl1pPr>
              <a:defRPr/>
            </a:lvl1pPr>
          </a:lstStyle>
          <a:p>
            <a:endParaRPr lang="en-US"/>
          </a:p>
        </p:txBody>
      </p:sp>
      <p:sp>
        <p:nvSpPr>
          <p:cNvPr id="6" name="Footer Placeholder 5"/>
          <p:cNvSpPr>
            <a:spLocks noGrp="1"/>
          </p:cNvSpPr>
          <p:nvPr>
            <p:ph type="ftr" sz="quarter" idx="11"/>
          </p:nvPr>
        </p:nvSpPr>
        <p:spPr>
          <a:xfrm>
            <a:off x="3054350" y="6308725"/>
            <a:ext cx="3636963" cy="349250"/>
          </a:xfrm>
        </p:spPr>
        <p:txBody>
          <a:bodyPr/>
          <a:lstStyle>
            <a:lvl1pPr>
              <a:defRPr/>
            </a:lvl1pPr>
          </a:lstStyle>
          <a:p>
            <a:endParaRPr lang="en-US"/>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12F54F38-6BC8-4679-AE10-8D564A423BE0}" type="slidenum">
              <a:rPr lang="en-US"/>
              <a:pPr/>
              <a:t>‹#›</a:t>
            </a:fld>
            <a:endParaRPr lang="en-US"/>
          </a:p>
        </p:txBody>
      </p:sp>
    </p:spTree>
    <p:extLst>
      <p:ext uri="{BB962C8B-B14F-4D97-AF65-F5344CB8AC3E}">
        <p14:creationId xmlns:p14="http://schemas.microsoft.com/office/powerpoint/2010/main" val="3306580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a:t>Click to edit Master title style</a:t>
            </a:r>
          </a:p>
        </p:txBody>
      </p:sp>
      <p:sp>
        <p:nvSpPr>
          <p:cNvPr id="3" name="Text Placeholder 2"/>
          <p:cNvSpPr>
            <a:spLocks noGrp="1"/>
          </p:cNvSpPr>
          <p:nvPr>
            <p:ph type="body" sz="half" idx="1"/>
          </p:nvPr>
        </p:nvSpPr>
        <p:spPr>
          <a:xfrm>
            <a:off x="1042988" y="1304925"/>
            <a:ext cx="7705725" cy="2371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42988" y="3829050"/>
            <a:ext cx="7705725" cy="2371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042988" y="6308725"/>
            <a:ext cx="1838325" cy="349250"/>
          </a:xfrm>
        </p:spPr>
        <p:txBody>
          <a:bodyPr/>
          <a:lstStyle>
            <a:lvl1pPr>
              <a:defRPr/>
            </a:lvl1pPr>
          </a:lstStyle>
          <a:p>
            <a:endParaRPr lang="en-US"/>
          </a:p>
        </p:txBody>
      </p:sp>
      <p:sp>
        <p:nvSpPr>
          <p:cNvPr id="6" name="Footer Placeholder 5"/>
          <p:cNvSpPr>
            <a:spLocks noGrp="1"/>
          </p:cNvSpPr>
          <p:nvPr>
            <p:ph type="ftr" sz="quarter" idx="11"/>
          </p:nvPr>
        </p:nvSpPr>
        <p:spPr>
          <a:xfrm>
            <a:off x="3054350" y="6308725"/>
            <a:ext cx="3636963" cy="349250"/>
          </a:xfrm>
        </p:spPr>
        <p:txBody>
          <a:bodyPr/>
          <a:lstStyle>
            <a:lvl1pPr>
              <a:defRPr/>
            </a:lvl1pPr>
          </a:lstStyle>
          <a:p>
            <a:endParaRPr lang="en-US"/>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2A1CB240-FB64-4B33-B803-E44EC6E11953}" type="slidenum">
              <a:rPr lang="en-US"/>
              <a:pPr/>
              <a:t>‹#›</a:t>
            </a:fld>
            <a:endParaRPr lang="en-US"/>
          </a:p>
        </p:txBody>
      </p:sp>
    </p:spTree>
    <p:extLst>
      <p:ext uri="{BB962C8B-B14F-4D97-AF65-F5344CB8AC3E}">
        <p14:creationId xmlns:p14="http://schemas.microsoft.com/office/powerpoint/2010/main" val="416737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79DFFD-F863-4782-A8D5-9BCA074EFD4A}" type="slidenum">
              <a:rPr lang="en-US"/>
              <a:pPr/>
              <a:t>‹#›</a:t>
            </a:fld>
            <a:endParaRPr lang="en-US"/>
          </a:p>
        </p:txBody>
      </p:sp>
    </p:spTree>
    <p:extLst>
      <p:ext uri="{BB962C8B-B14F-4D97-AF65-F5344CB8AC3E}">
        <p14:creationId xmlns:p14="http://schemas.microsoft.com/office/powerpoint/2010/main" val="237705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A1BDE0-B866-4423-96D2-1140F2F175B7}" type="slidenum">
              <a:rPr lang="en-US"/>
              <a:pPr/>
              <a:t>‹#›</a:t>
            </a:fld>
            <a:endParaRPr lang="en-US"/>
          </a:p>
        </p:txBody>
      </p:sp>
    </p:spTree>
    <p:extLst>
      <p:ext uri="{BB962C8B-B14F-4D97-AF65-F5344CB8AC3E}">
        <p14:creationId xmlns:p14="http://schemas.microsoft.com/office/powerpoint/2010/main" val="128646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42988" y="1304925"/>
            <a:ext cx="3776662"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2050" y="1304925"/>
            <a:ext cx="3776663"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C573C53-275D-461E-B049-00A6C831C8F1}" type="slidenum">
              <a:rPr lang="en-US"/>
              <a:pPr/>
              <a:t>‹#›</a:t>
            </a:fld>
            <a:endParaRPr lang="en-US"/>
          </a:p>
        </p:txBody>
      </p:sp>
    </p:spTree>
    <p:extLst>
      <p:ext uri="{BB962C8B-B14F-4D97-AF65-F5344CB8AC3E}">
        <p14:creationId xmlns:p14="http://schemas.microsoft.com/office/powerpoint/2010/main" val="89397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9DC2690-0D41-418F-A1BF-6ED85A429383}" type="slidenum">
              <a:rPr lang="en-US"/>
              <a:pPr/>
              <a:t>‹#›</a:t>
            </a:fld>
            <a:endParaRPr lang="en-US"/>
          </a:p>
        </p:txBody>
      </p:sp>
    </p:spTree>
    <p:extLst>
      <p:ext uri="{BB962C8B-B14F-4D97-AF65-F5344CB8AC3E}">
        <p14:creationId xmlns:p14="http://schemas.microsoft.com/office/powerpoint/2010/main" val="2151823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4842068-838F-4FB1-AC1B-52CC76F207C6}" type="slidenum">
              <a:rPr lang="en-US"/>
              <a:pPr/>
              <a:t>‹#›</a:t>
            </a:fld>
            <a:endParaRPr lang="en-US"/>
          </a:p>
        </p:txBody>
      </p:sp>
    </p:spTree>
    <p:extLst>
      <p:ext uri="{BB962C8B-B14F-4D97-AF65-F5344CB8AC3E}">
        <p14:creationId xmlns:p14="http://schemas.microsoft.com/office/powerpoint/2010/main" val="858890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855D58D-BD8E-46D1-9353-725DB2393C33}" type="slidenum">
              <a:rPr lang="en-US"/>
              <a:pPr/>
              <a:t>‹#›</a:t>
            </a:fld>
            <a:endParaRPr lang="en-US"/>
          </a:p>
        </p:txBody>
      </p:sp>
    </p:spTree>
    <p:extLst>
      <p:ext uri="{BB962C8B-B14F-4D97-AF65-F5344CB8AC3E}">
        <p14:creationId xmlns:p14="http://schemas.microsoft.com/office/powerpoint/2010/main" val="381488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87BB24-A976-4028-8FF3-AA85842549D4}" type="slidenum">
              <a:rPr lang="en-US"/>
              <a:pPr/>
              <a:t>‹#›</a:t>
            </a:fld>
            <a:endParaRPr lang="en-US"/>
          </a:p>
        </p:txBody>
      </p:sp>
    </p:spTree>
    <p:extLst>
      <p:ext uri="{BB962C8B-B14F-4D97-AF65-F5344CB8AC3E}">
        <p14:creationId xmlns:p14="http://schemas.microsoft.com/office/powerpoint/2010/main" val="23185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978FC3-EF94-4542-9FC8-D54C65AC1283}" type="slidenum">
              <a:rPr lang="en-US"/>
              <a:pPr/>
              <a:t>‹#›</a:t>
            </a:fld>
            <a:endParaRPr lang="en-US"/>
          </a:p>
        </p:txBody>
      </p:sp>
    </p:spTree>
    <p:extLst>
      <p:ext uri="{BB962C8B-B14F-4D97-AF65-F5344CB8AC3E}">
        <p14:creationId xmlns:p14="http://schemas.microsoft.com/office/powerpoint/2010/main" val="378885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1042988" y="225425"/>
            <a:ext cx="7705725" cy="863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22531" name="Rectangle 3"/>
          <p:cNvSpPr>
            <a:spLocks noGrp="1" noChangeArrowheads="1"/>
          </p:cNvSpPr>
          <p:nvPr>
            <p:ph type="body" idx="1"/>
          </p:nvPr>
        </p:nvSpPr>
        <p:spPr bwMode="auto">
          <a:xfrm>
            <a:off x="1042988" y="1304925"/>
            <a:ext cx="7705725" cy="4895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532" name="Rectangle 4"/>
          <p:cNvSpPr>
            <a:spLocks noGrp="1" noChangeArrowheads="1"/>
          </p:cNvSpPr>
          <p:nvPr>
            <p:ph type="dt" sz="half" idx="2"/>
          </p:nvPr>
        </p:nvSpPr>
        <p:spPr bwMode="auto">
          <a:xfrm>
            <a:off x="1042988" y="6308725"/>
            <a:ext cx="1838325" cy="349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a:latin typeface="+mn-lt"/>
              </a:defRPr>
            </a:lvl1pPr>
          </a:lstStyle>
          <a:p>
            <a:endParaRPr lang="en-US"/>
          </a:p>
        </p:txBody>
      </p:sp>
      <p:sp>
        <p:nvSpPr>
          <p:cNvPr id="22533" name="Rectangle 5"/>
          <p:cNvSpPr>
            <a:spLocks noGrp="1" noChangeArrowheads="1"/>
          </p:cNvSpPr>
          <p:nvPr>
            <p:ph type="ftr" sz="quarter" idx="3"/>
          </p:nvPr>
        </p:nvSpPr>
        <p:spPr bwMode="auto">
          <a:xfrm>
            <a:off x="3054350" y="6308725"/>
            <a:ext cx="3636963" cy="349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latin typeface="+mn-lt"/>
              </a:defRPr>
            </a:lvl1pPr>
          </a:lstStyle>
          <a:p>
            <a:endParaRPr lang="en-US"/>
          </a:p>
        </p:txBody>
      </p:sp>
      <p:sp>
        <p:nvSpPr>
          <p:cNvPr id="22534" name="Rectangle 6"/>
          <p:cNvSpPr>
            <a:spLocks noGrp="1" noChangeArrowheads="1"/>
          </p:cNvSpPr>
          <p:nvPr>
            <p:ph type="sldNum" sz="quarter" idx="4"/>
          </p:nvPr>
        </p:nvSpPr>
        <p:spPr bwMode="auto">
          <a:xfrm>
            <a:off x="6843713" y="6308725"/>
            <a:ext cx="1905000" cy="349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latin typeface="+mn-lt"/>
              </a:defRPr>
            </a:lvl1pPr>
          </a:lstStyle>
          <a:p>
            <a:fld id="{9E5E4F53-F923-47D8-B735-F2D01643E69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fade">
                                      <p:cBhvr>
                                        <p:cTn id="17" dur="5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fade">
                                      <p:cBhvr>
                                        <p:cTn id="22" dur="500"/>
                                        <p:tgtEl>
                                          <p:spTgt spid="22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fade">
                                      <p:cBhvr>
                                        <p:cTn id="27"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tmplLst>
          <p:tmpl lvl="1">
            <p:tnLst>
              <p:par>
                <p:cTn presetID="10"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500"/>
                        <p:tgtEl>
                          <p:spTgt spid="22531"/>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500"/>
                        <p:tgtEl>
                          <p:spTgt spid="22531"/>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500"/>
                        <p:tgtEl>
                          <p:spTgt spid="22531"/>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500"/>
                        <p:tgtEl>
                          <p:spTgt spid="22531"/>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500"/>
                        <p:tgtEl>
                          <p:spTgt spid="22531"/>
                        </p:tgtEl>
                      </p:cBhvr>
                    </p:animEffect>
                  </p:childTnLst>
                </p:cTn>
              </p:par>
            </p:tnLst>
          </p:tmpl>
        </p:tmplLst>
      </p:bldP>
    </p:bldLst>
  </p:timing>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2pPr>
      <a:lvl3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3pPr>
      <a:lvl4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4pPr>
      <a:lvl5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5pPr>
      <a:lvl6pPr marL="4572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6pPr>
      <a:lvl7pPr marL="9144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7pPr>
      <a:lvl8pPr marL="13716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8pPr>
      <a:lvl9pPr marL="18288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9pPr>
    </p:titleStyle>
    <p:bodyStyle>
      <a:lvl1pPr marL="342900" indent="-342900" algn="l" rtl="0" eaLnBrk="1" fontAlgn="base" hangingPunct="1">
        <a:spcBef>
          <a:spcPct val="20000"/>
        </a:spcBef>
        <a:spcAft>
          <a:spcPct val="0"/>
        </a:spcAft>
        <a:buClr>
          <a:schemeClr val="tx1"/>
        </a:buClr>
        <a:buChar char="•"/>
        <a:defRPr sz="30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18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ctrTitle"/>
          </p:nvPr>
        </p:nvSpPr>
        <p:spPr/>
        <p:txBody>
          <a:bodyPr/>
          <a:lstStyle/>
          <a:p>
            <a:r>
              <a:rPr lang="en-US" sz="7200" dirty="0">
                <a:latin typeface="Aharoni" pitchFamily="2" charset="-79"/>
                <a:cs typeface="Aharoni" pitchFamily="2" charset="-79"/>
              </a:rPr>
              <a:t>John Newton</a:t>
            </a:r>
          </a:p>
        </p:txBody>
      </p:sp>
      <p:sp>
        <p:nvSpPr>
          <p:cNvPr id="67589" name="Rectangle 5"/>
          <p:cNvSpPr>
            <a:spLocks noGrp="1" noChangeArrowheads="1"/>
          </p:cNvSpPr>
          <p:nvPr>
            <p:ph type="subTitle" idx="1"/>
          </p:nvPr>
        </p:nvSpPr>
        <p:spPr/>
        <p:txBody>
          <a:bodyPr/>
          <a:lstStyle/>
          <a:p>
            <a:r>
              <a:rPr lang="en-US" sz="2400" dirty="0"/>
              <a:t>A Great Sinner and</a:t>
            </a:r>
          </a:p>
          <a:p>
            <a:r>
              <a:rPr lang="en-US" sz="2400" dirty="0"/>
              <a:t>A Great Savior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5775325" y="2632075"/>
            <a:ext cx="1387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5782" name="Text Box 6"/>
          <p:cNvSpPr txBox="1">
            <a:spLocks noChangeArrowheads="1"/>
          </p:cNvSpPr>
          <p:nvPr/>
        </p:nvSpPr>
        <p:spPr bwMode="auto">
          <a:xfrm>
            <a:off x="5410200" y="3505200"/>
            <a:ext cx="2667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ahoma" pitchFamily="34" charset="0"/>
            </a:endParaRPr>
          </a:p>
        </p:txBody>
      </p:sp>
      <p:sp>
        <p:nvSpPr>
          <p:cNvPr id="75788" name="Rectangle 12"/>
          <p:cNvSpPr>
            <a:spLocks noGrp="1" noChangeArrowheads="1"/>
          </p:cNvSpPr>
          <p:nvPr>
            <p:ph type="title"/>
          </p:nvPr>
        </p:nvSpPr>
        <p:spPr/>
        <p:txBody>
          <a:bodyPr/>
          <a:lstStyle/>
          <a:p>
            <a:r>
              <a:rPr lang="en-US" dirty="0"/>
              <a:t>Last Straw</a:t>
            </a:r>
          </a:p>
        </p:txBody>
      </p:sp>
      <p:sp>
        <p:nvSpPr>
          <p:cNvPr id="75789" name="Rectangle 13"/>
          <p:cNvSpPr>
            <a:spLocks noGrp="1" noChangeArrowheads="1"/>
          </p:cNvSpPr>
          <p:nvPr>
            <p:ph idx="1"/>
          </p:nvPr>
        </p:nvSpPr>
        <p:spPr/>
        <p:txBody>
          <a:bodyPr/>
          <a:lstStyle/>
          <a:p>
            <a:pPr marL="0" indent="0">
              <a:buNone/>
            </a:pPr>
            <a:endParaRPr lang="en-US" dirty="0"/>
          </a:p>
          <a:p>
            <a:pPr marL="0" indent="0">
              <a:buNone/>
            </a:pPr>
            <a:r>
              <a:rPr lang="en-US" sz="2700" dirty="0">
                <a:solidFill>
                  <a:srgbClr val="0070C0"/>
                </a:solidFill>
                <a:effectLst/>
                <a:ea typeface="Calibri" panose="020F0502020204030204" pitchFamily="34" charset="0"/>
              </a:rPr>
              <a:t>“My breast was filled with the most excruciating of passions; eager desire, bitter rage and black despair. Every hour exposed me to some new insult and hardship with no hope of relief or mitigation; no friend to take my part nor to listen to my complaint”</a:t>
            </a:r>
            <a:endParaRPr lang="en-US" sz="2700" dirty="0">
              <a:solidFill>
                <a:srgbClr val="0070C0"/>
              </a:solidFill>
            </a:endParaRPr>
          </a:p>
        </p:txBody>
      </p:sp>
    </p:spTree>
    <p:extLst>
      <p:ext uri="{BB962C8B-B14F-4D97-AF65-F5344CB8AC3E}">
        <p14:creationId xmlns:p14="http://schemas.microsoft.com/office/powerpoint/2010/main" val="3350059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5775325" y="2632075"/>
            <a:ext cx="13874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US"/>
          </a:p>
        </p:txBody>
      </p:sp>
      <p:sp>
        <p:nvSpPr>
          <p:cNvPr id="75782" name="Text Box 6"/>
          <p:cNvSpPr txBox="1">
            <a:spLocks noChangeArrowheads="1"/>
          </p:cNvSpPr>
          <p:nvPr/>
        </p:nvSpPr>
        <p:spPr bwMode="auto">
          <a:xfrm>
            <a:off x="5410200" y="3505200"/>
            <a:ext cx="2667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en-US">
              <a:latin typeface="Tahoma" pitchFamily="34" charset="0"/>
            </a:endParaRPr>
          </a:p>
        </p:txBody>
      </p:sp>
      <p:sp>
        <p:nvSpPr>
          <p:cNvPr id="75788" name="Rectangle 12"/>
          <p:cNvSpPr>
            <a:spLocks noGrp="1" noChangeArrowheads="1"/>
          </p:cNvSpPr>
          <p:nvPr>
            <p:ph type="title"/>
          </p:nvPr>
        </p:nvSpPr>
        <p:spPr/>
        <p:txBody>
          <a:bodyPr/>
          <a:lstStyle/>
          <a:p>
            <a:r>
              <a:rPr lang="en-US" dirty="0"/>
              <a:t>Exchange</a:t>
            </a:r>
          </a:p>
        </p:txBody>
      </p:sp>
      <p:sp>
        <p:nvSpPr>
          <p:cNvPr id="75789" name="Rectangle 13"/>
          <p:cNvSpPr>
            <a:spLocks noGrp="1" noChangeArrowheads="1"/>
          </p:cNvSpPr>
          <p:nvPr>
            <p:ph idx="1"/>
          </p:nvPr>
        </p:nvSpPr>
        <p:spPr/>
        <p:txBody>
          <a:bodyPr/>
          <a:lstStyle/>
          <a:p>
            <a:r>
              <a:rPr lang="en-US" dirty="0"/>
              <a:t>Deliverance</a:t>
            </a:r>
          </a:p>
          <a:p>
            <a:pPr lvl="1"/>
            <a:r>
              <a:rPr lang="en-US" sz="2700" dirty="0"/>
              <a:t>Exchanged for a merchant mariner at the Canary Islands</a:t>
            </a:r>
          </a:p>
          <a:p>
            <a:pPr lvl="1"/>
            <a:r>
              <a:rPr lang="en-US" sz="2700" i="1" dirty="0"/>
              <a:t>Pegasus</a:t>
            </a:r>
            <a:endParaRPr lang="en-US" sz="2700" dirty="0"/>
          </a:p>
          <a:p>
            <a:pPr lvl="1"/>
            <a:r>
              <a:rPr lang="en-US" sz="2700" dirty="0"/>
              <a:t>Without military discipline, got worse</a:t>
            </a:r>
          </a:p>
          <a:p>
            <a:pPr marL="457200" lvl="1" indent="0">
              <a:buNone/>
            </a:pPr>
            <a:endParaRPr lang="en-US" sz="2700" dirty="0">
              <a:effectLst/>
              <a:ea typeface="Calibri" panose="020F0502020204030204" pitchFamily="34" charset="0"/>
            </a:endParaRPr>
          </a:p>
          <a:p>
            <a:pPr marL="457200" lvl="1" indent="0">
              <a:buNone/>
            </a:pPr>
            <a:r>
              <a:rPr lang="en-US" sz="2700" dirty="0">
                <a:solidFill>
                  <a:srgbClr val="0070C0"/>
                </a:solidFill>
                <a:effectLst/>
                <a:ea typeface="Calibri" panose="020F0502020204030204" pitchFamily="34" charset="0"/>
              </a:rPr>
              <a:t>“I was exceedingly vile. I not only sinned with a high hand myself but made it my study to tempt and seduce others upon every occasion”</a:t>
            </a:r>
            <a:endParaRPr lang="en-US" sz="2700" dirty="0">
              <a:solidFill>
                <a:srgbClr val="0070C0"/>
              </a:solidFill>
            </a:endParaRPr>
          </a:p>
        </p:txBody>
      </p:sp>
    </p:spTree>
    <p:extLst>
      <p:ext uri="{BB962C8B-B14F-4D97-AF65-F5344CB8AC3E}">
        <p14:creationId xmlns:p14="http://schemas.microsoft.com/office/powerpoint/2010/main" val="654438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5775325" y="2632075"/>
            <a:ext cx="1387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5782" name="Text Box 6"/>
          <p:cNvSpPr txBox="1">
            <a:spLocks noChangeArrowheads="1"/>
          </p:cNvSpPr>
          <p:nvPr/>
        </p:nvSpPr>
        <p:spPr bwMode="auto">
          <a:xfrm>
            <a:off x="5410200" y="3505200"/>
            <a:ext cx="2667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ahoma" pitchFamily="34" charset="0"/>
            </a:endParaRPr>
          </a:p>
        </p:txBody>
      </p:sp>
      <p:sp>
        <p:nvSpPr>
          <p:cNvPr id="75788" name="Rectangle 12"/>
          <p:cNvSpPr>
            <a:spLocks noGrp="1" noChangeArrowheads="1"/>
          </p:cNvSpPr>
          <p:nvPr>
            <p:ph type="title"/>
          </p:nvPr>
        </p:nvSpPr>
        <p:spPr/>
        <p:txBody>
          <a:bodyPr/>
          <a:lstStyle/>
          <a:p>
            <a:r>
              <a:rPr lang="en-US" dirty="0"/>
              <a:t>New Undertaking</a:t>
            </a:r>
          </a:p>
        </p:txBody>
      </p:sp>
      <p:sp>
        <p:nvSpPr>
          <p:cNvPr id="75789" name="Rectangle 13"/>
          <p:cNvSpPr>
            <a:spLocks noGrp="1" noChangeArrowheads="1"/>
          </p:cNvSpPr>
          <p:nvPr>
            <p:ph idx="1"/>
          </p:nvPr>
        </p:nvSpPr>
        <p:spPr/>
        <p:txBody>
          <a:bodyPr/>
          <a:lstStyle/>
          <a:p>
            <a:r>
              <a:rPr lang="en-US" dirty="0"/>
              <a:t>Amos Chow</a:t>
            </a:r>
          </a:p>
          <a:p>
            <a:pPr lvl="1"/>
            <a:r>
              <a:rPr lang="en-US" sz="2700" dirty="0"/>
              <a:t>Slave trade on Guinea Coast of Africa</a:t>
            </a:r>
          </a:p>
          <a:p>
            <a:pPr lvl="1"/>
            <a:r>
              <a:rPr lang="en-US" sz="2700" dirty="0"/>
              <a:t>30,000-40,000 slaves per year</a:t>
            </a:r>
          </a:p>
          <a:p>
            <a:pPr lvl="1"/>
            <a:r>
              <a:rPr lang="en-US" sz="2700" dirty="0"/>
              <a:t>Lucrative</a:t>
            </a:r>
          </a:p>
          <a:p>
            <a:pPr lvl="1"/>
            <a:r>
              <a:rPr lang="en-US" sz="2700" dirty="0"/>
              <a:t>Chow’s assistant</a:t>
            </a:r>
          </a:p>
        </p:txBody>
      </p:sp>
      <p:pic>
        <p:nvPicPr>
          <p:cNvPr id="1026" name="Picture 2" descr="NPS Ethnography: African American Heritage &amp; Ethnography">
            <a:extLst>
              <a:ext uri="{FF2B5EF4-FFF2-40B4-BE49-F238E27FC236}">
                <a16:creationId xmlns:a16="http://schemas.microsoft.com/office/drawing/2014/main" id="{A107065F-30A4-4C53-8A45-D20A4AAE4D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1597" y="3089275"/>
            <a:ext cx="3398912"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13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789">
                                            <p:txEl>
                                              <p:pRg st="0" end="0"/>
                                            </p:txEl>
                                          </p:spTgt>
                                        </p:tgtEl>
                                        <p:attrNameLst>
                                          <p:attrName>style.visibility</p:attrName>
                                        </p:attrNameLst>
                                      </p:cBhvr>
                                      <p:to>
                                        <p:strVal val="visible"/>
                                      </p:to>
                                    </p:set>
                                    <p:animEffect transition="in" filter="fade">
                                      <p:cBhvr>
                                        <p:cTn id="7" dur="500"/>
                                        <p:tgtEl>
                                          <p:spTgt spid="757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5789">
                                            <p:txEl>
                                              <p:pRg st="1" end="1"/>
                                            </p:txEl>
                                          </p:spTgt>
                                        </p:tgtEl>
                                        <p:attrNameLst>
                                          <p:attrName>style.visibility</p:attrName>
                                        </p:attrNameLst>
                                      </p:cBhvr>
                                      <p:to>
                                        <p:strVal val="visible"/>
                                      </p:to>
                                    </p:set>
                                    <p:animEffect transition="in" filter="fade">
                                      <p:cBhvr>
                                        <p:cTn id="12" dur="500"/>
                                        <p:tgtEl>
                                          <p:spTgt spid="75789">
                                            <p:txEl>
                                              <p:pRg st="1" end="1"/>
                                            </p:txEl>
                                          </p:spTgt>
                                        </p:tgtEl>
                                      </p:cBhvr>
                                    </p:animEffect>
                                  </p:childTnLst>
                                </p:cTn>
                              </p:par>
                              <p:par>
                                <p:cTn id="13" presetID="1"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5789">
                                            <p:txEl>
                                              <p:pRg st="2" end="2"/>
                                            </p:txEl>
                                          </p:spTgt>
                                        </p:tgtEl>
                                        <p:attrNameLst>
                                          <p:attrName>style.visibility</p:attrName>
                                        </p:attrNameLst>
                                      </p:cBhvr>
                                      <p:to>
                                        <p:strVal val="visible"/>
                                      </p:to>
                                    </p:set>
                                    <p:animEffect transition="in" filter="fade">
                                      <p:cBhvr>
                                        <p:cTn id="19" dur="500"/>
                                        <p:tgtEl>
                                          <p:spTgt spid="7578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5789">
                                            <p:txEl>
                                              <p:pRg st="3" end="3"/>
                                            </p:txEl>
                                          </p:spTgt>
                                        </p:tgtEl>
                                        <p:attrNameLst>
                                          <p:attrName>style.visibility</p:attrName>
                                        </p:attrNameLst>
                                      </p:cBhvr>
                                      <p:to>
                                        <p:strVal val="visible"/>
                                      </p:to>
                                    </p:set>
                                    <p:animEffect transition="in" filter="fade">
                                      <p:cBhvr>
                                        <p:cTn id="24" dur="500"/>
                                        <p:tgtEl>
                                          <p:spTgt spid="7578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5789">
                                            <p:txEl>
                                              <p:pRg st="4" end="4"/>
                                            </p:txEl>
                                          </p:spTgt>
                                        </p:tgtEl>
                                        <p:attrNameLst>
                                          <p:attrName>style.visibility</p:attrName>
                                        </p:attrNameLst>
                                      </p:cBhvr>
                                      <p:to>
                                        <p:strVal val="visible"/>
                                      </p:to>
                                    </p:set>
                                    <p:animEffect transition="in" filter="fade">
                                      <p:cBhvr>
                                        <p:cTn id="29" dur="500"/>
                                        <p:tgtEl>
                                          <p:spTgt spid="757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88" name="Rectangle 12"/>
          <p:cNvSpPr>
            <a:spLocks noGrp="1" noChangeArrowheads="1"/>
          </p:cNvSpPr>
          <p:nvPr>
            <p:ph type="title"/>
          </p:nvPr>
        </p:nvSpPr>
        <p:spPr>
          <a:xfrm>
            <a:off x="1042988" y="225425"/>
            <a:ext cx="7705725" cy="863600"/>
          </a:xfrm>
        </p:spPr>
        <p:txBody>
          <a:bodyPr wrap="square" anchor="b">
            <a:normAutofit/>
          </a:bodyPr>
          <a:lstStyle/>
          <a:p>
            <a:r>
              <a:rPr lang="en-US" dirty="0"/>
              <a:t>Rock Bottom</a:t>
            </a:r>
          </a:p>
        </p:txBody>
      </p:sp>
      <p:pic>
        <p:nvPicPr>
          <p:cNvPr id="2050" name="Picture 2" descr="Sierra Leone: A Trip to Banana Island - Sierra Leone: Inside the War">
            <a:extLst>
              <a:ext uri="{FF2B5EF4-FFF2-40B4-BE49-F238E27FC236}">
                <a16:creationId xmlns:a16="http://schemas.microsoft.com/office/drawing/2014/main" id="{DDE6B3B0-9776-49A5-A22C-DA1644C4F81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2988" y="2280844"/>
            <a:ext cx="3776662" cy="2944012"/>
          </a:xfrm>
          <a:prstGeom prst="rect">
            <a:avLst/>
          </a:prstGeom>
          <a:solidFill>
            <a:srgbClr val="FFFFFF"/>
          </a:solidFill>
        </p:spPr>
      </p:pic>
      <p:sp>
        <p:nvSpPr>
          <p:cNvPr id="75789" name="Rectangle 13"/>
          <p:cNvSpPr>
            <a:spLocks noGrp="1" noChangeArrowheads="1"/>
          </p:cNvSpPr>
          <p:nvPr>
            <p:ph sz="half" idx="2"/>
          </p:nvPr>
        </p:nvSpPr>
        <p:spPr>
          <a:xfrm>
            <a:off x="4972050" y="1304925"/>
            <a:ext cx="3776663" cy="4895850"/>
          </a:xfrm>
        </p:spPr>
        <p:txBody>
          <a:bodyPr wrap="square" anchor="t">
            <a:normAutofit/>
          </a:bodyPr>
          <a:lstStyle/>
          <a:p>
            <a:r>
              <a:rPr lang="en-US" dirty="0"/>
              <a:t>Degraded</a:t>
            </a:r>
          </a:p>
          <a:p>
            <a:pPr lvl="1"/>
            <a:r>
              <a:rPr lang="en-US" sz="2700" dirty="0"/>
              <a:t>Chow accused him of stealing</a:t>
            </a:r>
          </a:p>
          <a:p>
            <a:pPr lvl="1"/>
            <a:r>
              <a:rPr lang="en-US" sz="2700" dirty="0"/>
              <a:t>Made him a slave</a:t>
            </a:r>
          </a:p>
          <a:p>
            <a:pPr lvl="1"/>
            <a:r>
              <a:rPr lang="en-US" sz="2700" dirty="0" err="1"/>
              <a:t>Plantane</a:t>
            </a:r>
            <a:r>
              <a:rPr lang="en-US" sz="2700" dirty="0"/>
              <a:t> Islands off coast of Sierra Leone</a:t>
            </a:r>
          </a:p>
          <a:p>
            <a:pPr lvl="1"/>
            <a:endParaRPr lang="en-US" sz="2800" dirty="0"/>
          </a:p>
        </p:txBody>
      </p:sp>
      <p:sp>
        <p:nvSpPr>
          <p:cNvPr id="75781" name="Text Box 5"/>
          <p:cNvSpPr txBox="1">
            <a:spLocks noChangeArrowheads="1"/>
          </p:cNvSpPr>
          <p:nvPr/>
        </p:nvSpPr>
        <p:spPr bwMode="auto">
          <a:xfrm>
            <a:off x="5775325" y="2632075"/>
            <a:ext cx="1387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5782" name="Text Box 6"/>
          <p:cNvSpPr txBox="1">
            <a:spLocks noChangeArrowheads="1"/>
          </p:cNvSpPr>
          <p:nvPr/>
        </p:nvSpPr>
        <p:spPr bwMode="auto">
          <a:xfrm>
            <a:off x="5410200" y="3505200"/>
            <a:ext cx="2667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ahoma" pitchFamily="34" charset="0"/>
            </a:endParaRPr>
          </a:p>
        </p:txBody>
      </p:sp>
    </p:spTree>
    <p:extLst>
      <p:ext uri="{BB962C8B-B14F-4D97-AF65-F5344CB8AC3E}">
        <p14:creationId xmlns:p14="http://schemas.microsoft.com/office/powerpoint/2010/main" val="302851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7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78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5789">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5775325" y="2632075"/>
            <a:ext cx="1387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5782" name="Text Box 6"/>
          <p:cNvSpPr txBox="1">
            <a:spLocks noChangeArrowheads="1"/>
          </p:cNvSpPr>
          <p:nvPr/>
        </p:nvSpPr>
        <p:spPr bwMode="auto">
          <a:xfrm>
            <a:off x="5410200" y="3505200"/>
            <a:ext cx="2667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ahoma" pitchFamily="34" charset="0"/>
            </a:endParaRPr>
          </a:p>
        </p:txBody>
      </p:sp>
      <p:sp>
        <p:nvSpPr>
          <p:cNvPr id="75788" name="Rectangle 12"/>
          <p:cNvSpPr>
            <a:spLocks noGrp="1" noChangeArrowheads="1"/>
          </p:cNvSpPr>
          <p:nvPr>
            <p:ph type="title"/>
          </p:nvPr>
        </p:nvSpPr>
        <p:spPr/>
        <p:txBody>
          <a:bodyPr/>
          <a:lstStyle/>
          <a:p>
            <a:r>
              <a:rPr lang="en-US" dirty="0"/>
              <a:t>Rock Bottom</a:t>
            </a:r>
          </a:p>
        </p:txBody>
      </p:sp>
      <p:sp>
        <p:nvSpPr>
          <p:cNvPr id="75789" name="Rectangle 13"/>
          <p:cNvSpPr>
            <a:spLocks noGrp="1" noChangeArrowheads="1"/>
          </p:cNvSpPr>
          <p:nvPr>
            <p:ph idx="1"/>
          </p:nvPr>
        </p:nvSpPr>
        <p:spPr/>
        <p:txBody>
          <a:bodyPr/>
          <a:lstStyle/>
          <a:p>
            <a:pPr lvl="1"/>
            <a:r>
              <a:rPr lang="en-US" sz="2700" dirty="0"/>
              <a:t>Abused by Chow’s mistress PI</a:t>
            </a:r>
          </a:p>
          <a:p>
            <a:pPr lvl="1"/>
            <a:r>
              <a:rPr lang="en-US" sz="2700" dirty="0"/>
              <a:t>Starved</a:t>
            </a:r>
          </a:p>
          <a:p>
            <a:pPr lvl="1"/>
            <a:r>
              <a:rPr lang="en-US" sz="2700" dirty="0"/>
              <a:t>Despaired</a:t>
            </a:r>
          </a:p>
          <a:p>
            <a:pPr lvl="1"/>
            <a:r>
              <a:rPr lang="en-US" sz="2700" dirty="0"/>
              <a:t>Held onto one book: Euclid’s </a:t>
            </a:r>
            <a:r>
              <a:rPr lang="en-US" sz="2700" i="1" dirty="0"/>
              <a:t>Geometry</a:t>
            </a:r>
          </a:p>
          <a:p>
            <a:pPr lvl="2"/>
            <a:r>
              <a:rPr lang="en-US" dirty="0"/>
              <a:t>Drew geometric patterns in the sand</a:t>
            </a:r>
          </a:p>
          <a:p>
            <a:pPr lvl="2"/>
            <a:r>
              <a:rPr lang="en-US" dirty="0"/>
              <a:t>Dreamed of deliverance</a:t>
            </a:r>
          </a:p>
          <a:p>
            <a:r>
              <a:rPr lang="en-US" dirty="0"/>
              <a:t>21</a:t>
            </a:r>
            <a:r>
              <a:rPr lang="en-US" baseline="30000" dirty="0"/>
              <a:t>st</a:t>
            </a:r>
            <a:r>
              <a:rPr lang="en-US" dirty="0"/>
              <a:t> birthday</a:t>
            </a:r>
          </a:p>
        </p:txBody>
      </p:sp>
    </p:spTree>
    <p:extLst>
      <p:ext uri="{BB962C8B-B14F-4D97-AF65-F5344CB8AC3E}">
        <p14:creationId xmlns:p14="http://schemas.microsoft.com/office/powerpoint/2010/main" val="281137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789">
                                            <p:txEl>
                                              <p:pRg st="0" end="0"/>
                                            </p:txEl>
                                          </p:spTgt>
                                        </p:tgtEl>
                                        <p:attrNameLst>
                                          <p:attrName>style.visibility</p:attrName>
                                        </p:attrNameLst>
                                      </p:cBhvr>
                                      <p:to>
                                        <p:strVal val="visible"/>
                                      </p:to>
                                    </p:set>
                                    <p:animEffect transition="in" filter="fade">
                                      <p:cBhvr>
                                        <p:cTn id="7" dur="500"/>
                                        <p:tgtEl>
                                          <p:spTgt spid="757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5789">
                                            <p:txEl>
                                              <p:pRg st="1" end="1"/>
                                            </p:txEl>
                                          </p:spTgt>
                                        </p:tgtEl>
                                        <p:attrNameLst>
                                          <p:attrName>style.visibility</p:attrName>
                                        </p:attrNameLst>
                                      </p:cBhvr>
                                      <p:to>
                                        <p:strVal val="visible"/>
                                      </p:to>
                                    </p:set>
                                    <p:animEffect transition="in" filter="fade">
                                      <p:cBhvr>
                                        <p:cTn id="12" dur="500"/>
                                        <p:tgtEl>
                                          <p:spTgt spid="757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5789">
                                            <p:txEl>
                                              <p:pRg st="2" end="2"/>
                                            </p:txEl>
                                          </p:spTgt>
                                        </p:tgtEl>
                                        <p:attrNameLst>
                                          <p:attrName>style.visibility</p:attrName>
                                        </p:attrNameLst>
                                      </p:cBhvr>
                                      <p:to>
                                        <p:strVal val="visible"/>
                                      </p:to>
                                    </p:set>
                                    <p:animEffect transition="in" filter="fade">
                                      <p:cBhvr>
                                        <p:cTn id="17" dur="500"/>
                                        <p:tgtEl>
                                          <p:spTgt spid="757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5789">
                                            <p:txEl>
                                              <p:pRg st="3" end="3"/>
                                            </p:txEl>
                                          </p:spTgt>
                                        </p:tgtEl>
                                        <p:attrNameLst>
                                          <p:attrName>style.visibility</p:attrName>
                                        </p:attrNameLst>
                                      </p:cBhvr>
                                      <p:to>
                                        <p:strVal val="visible"/>
                                      </p:to>
                                    </p:set>
                                    <p:animEffect transition="in" filter="fade">
                                      <p:cBhvr>
                                        <p:cTn id="22" dur="500"/>
                                        <p:tgtEl>
                                          <p:spTgt spid="757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5789">
                                            <p:txEl>
                                              <p:pRg st="4" end="4"/>
                                            </p:txEl>
                                          </p:spTgt>
                                        </p:tgtEl>
                                        <p:attrNameLst>
                                          <p:attrName>style.visibility</p:attrName>
                                        </p:attrNameLst>
                                      </p:cBhvr>
                                      <p:to>
                                        <p:strVal val="visible"/>
                                      </p:to>
                                    </p:set>
                                    <p:animEffect transition="in" filter="fade">
                                      <p:cBhvr>
                                        <p:cTn id="27" dur="500"/>
                                        <p:tgtEl>
                                          <p:spTgt spid="757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5789">
                                            <p:txEl>
                                              <p:pRg st="5" end="5"/>
                                            </p:txEl>
                                          </p:spTgt>
                                        </p:tgtEl>
                                        <p:attrNameLst>
                                          <p:attrName>style.visibility</p:attrName>
                                        </p:attrNameLst>
                                      </p:cBhvr>
                                      <p:to>
                                        <p:strVal val="visible"/>
                                      </p:to>
                                    </p:set>
                                    <p:animEffect transition="in" filter="fade">
                                      <p:cBhvr>
                                        <p:cTn id="32" dur="500"/>
                                        <p:tgtEl>
                                          <p:spTgt spid="7578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5789">
                                            <p:txEl>
                                              <p:pRg st="6" end="6"/>
                                            </p:txEl>
                                          </p:spTgt>
                                        </p:tgtEl>
                                        <p:attrNameLst>
                                          <p:attrName>style.visibility</p:attrName>
                                        </p:attrNameLst>
                                      </p:cBhvr>
                                      <p:to>
                                        <p:strVal val="visible"/>
                                      </p:to>
                                    </p:set>
                                    <p:animEffect transition="in" filter="fade">
                                      <p:cBhvr>
                                        <p:cTn id="37" dur="500"/>
                                        <p:tgtEl>
                                          <p:spTgt spid="7578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t>   Unsaved Slaver</a:t>
            </a:r>
          </a:p>
        </p:txBody>
      </p:sp>
      <p:sp>
        <p:nvSpPr>
          <p:cNvPr id="3" name="Subtitle 2"/>
          <p:cNvSpPr>
            <a:spLocks noGrp="1"/>
          </p:cNvSpPr>
          <p:nvPr>
            <p:ph type="subTitle" idx="1"/>
          </p:nvPr>
        </p:nvSpPr>
        <p:spPr/>
        <p:txBody>
          <a:bodyPr/>
          <a:lstStyle/>
          <a:p>
            <a:pPr algn="ctr"/>
            <a:r>
              <a:rPr lang="en-US" sz="3600" dirty="0"/>
              <a:t>1746-1747</a:t>
            </a:r>
          </a:p>
          <a:p>
            <a:pPr algn="ctr"/>
            <a:r>
              <a:rPr lang="en-US" sz="3600" dirty="0"/>
              <a:t>Age 21-22</a:t>
            </a:r>
          </a:p>
        </p:txBody>
      </p:sp>
    </p:spTree>
    <p:extLst>
      <p:ext uri="{BB962C8B-B14F-4D97-AF65-F5344CB8AC3E}">
        <p14:creationId xmlns:p14="http://schemas.microsoft.com/office/powerpoint/2010/main" val="368206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Slave Trader</a:t>
            </a:r>
          </a:p>
        </p:txBody>
      </p:sp>
      <p:sp>
        <p:nvSpPr>
          <p:cNvPr id="73737" name="Rectangle 9"/>
          <p:cNvSpPr>
            <a:spLocks noGrp="1" noChangeArrowheads="1"/>
          </p:cNvSpPr>
          <p:nvPr>
            <p:ph idx="1"/>
          </p:nvPr>
        </p:nvSpPr>
        <p:spPr/>
        <p:txBody>
          <a:bodyPr/>
          <a:lstStyle/>
          <a:p>
            <a:r>
              <a:rPr lang="en-US" dirty="0"/>
              <a:t>Joined successful slave trader</a:t>
            </a:r>
          </a:p>
          <a:p>
            <a:pPr lvl="1"/>
            <a:r>
              <a:rPr lang="en-US" sz="2700" dirty="0"/>
              <a:t>Negotiated deals with African tribal leaders, who captured and delivered slaves</a:t>
            </a:r>
          </a:p>
          <a:p>
            <a:pPr lvl="1"/>
            <a:r>
              <a:rPr lang="en-US" sz="2700" dirty="0"/>
              <a:t>Kept slaves in compound and sold them to passing ships</a:t>
            </a:r>
          </a:p>
          <a:p>
            <a:pPr lvl="1"/>
            <a:r>
              <a:rPr lang="en-US" sz="2700" dirty="0"/>
              <a:t>Dissolute</a:t>
            </a:r>
          </a:p>
          <a:p>
            <a:pPr lvl="2"/>
            <a:r>
              <a:rPr lang="en-US" dirty="0"/>
              <a:t>Relations with female slaves</a:t>
            </a:r>
          </a:p>
          <a:p>
            <a:pPr lvl="2"/>
            <a:r>
              <a:rPr lang="en-US" dirty="0"/>
              <a:t>Dabbled in African witchcraft</a:t>
            </a:r>
          </a:p>
          <a:p>
            <a:pPr lvl="2"/>
            <a:r>
              <a:rPr lang="en-US" dirty="0"/>
              <a:t>Deeply profane</a:t>
            </a:r>
          </a:p>
          <a:p>
            <a:pPr lvl="2"/>
            <a:r>
              <a:rPr lang="en-US" dirty="0"/>
              <a:t>Happy in his new life</a:t>
            </a:r>
          </a:p>
          <a:p>
            <a:pPr lvl="1"/>
            <a:endParaRPr lang="en-US" dirty="0"/>
          </a:p>
        </p:txBody>
      </p:sp>
      <p:sp>
        <p:nvSpPr>
          <p:cNvPr id="73733" name="Text Box 5"/>
          <p:cNvSpPr txBox="1">
            <a:spLocks noChangeArrowheads="1"/>
          </p:cNvSpPr>
          <p:nvPr/>
        </p:nvSpPr>
        <p:spPr bwMode="auto">
          <a:xfrm>
            <a:off x="5257800" y="3200400"/>
            <a:ext cx="2362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ahom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to England</a:t>
            </a:r>
          </a:p>
        </p:txBody>
      </p:sp>
      <p:sp>
        <p:nvSpPr>
          <p:cNvPr id="3" name="Content Placeholder 2"/>
          <p:cNvSpPr>
            <a:spLocks noGrp="1"/>
          </p:cNvSpPr>
          <p:nvPr>
            <p:ph idx="1"/>
          </p:nvPr>
        </p:nvSpPr>
        <p:spPr/>
        <p:txBody>
          <a:bodyPr/>
          <a:lstStyle/>
          <a:p>
            <a:r>
              <a:rPr lang="en-US" i="1" dirty="0"/>
              <a:t>Greyhound</a:t>
            </a:r>
            <a:endParaRPr lang="en-US" dirty="0"/>
          </a:p>
          <a:p>
            <a:pPr lvl="1"/>
            <a:r>
              <a:rPr lang="en-US" sz="2700" dirty="0"/>
              <a:t>Dad sent ship to find him</a:t>
            </a:r>
          </a:p>
          <a:p>
            <a:pPr lvl="1"/>
            <a:r>
              <a:rPr lang="en-US" sz="2700" dirty="0"/>
              <a:t>Captain lied about fortune awaiting him</a:t>
            </a:r>
          </a:p>
          <a:p>
            <a:pPr lvl="1"/>
            <a:r>
              <a:rPr lang="en-US" sz="2700" dirty="0"/>
              <a:t>Decided to return to England, hoping for wealth and Polly</a:t>
            </a:r>
          </a:p>
          <a:p>
            <a:pPr lvl="1"/>
            <a:r>
              <a:rPr lang="en-US" sz="2700" dirty="0"/>
              <a:t>Ship sailed along African coast, up South American coast, and up to Labrador</a:t>
            </a:r>
          </a:p>
          <a:p>
            <a:pPr lvl="1"/>
            <a:r>
              <a:rPr lang="en-US" sz="2700" dirty="0"/>
              <a:t>Newton was bored and began heavy drinking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to England</a:t>
            </a:r>
          </a:p>
        </p:txBody>
      </p:sp>
      <p:sp>
        <p:nvSpPr>
          <p:cNvPr id="3" name="Content Placeholder 2"/>
          <p:cNvSpPr>
            <a:spLocks noGrp="1"/>
          </p:cNvSpPr>
          <p:nvPr>
            <p:ph idx="1"/>
          </p:nvPr>
        </p:nvSpPr>
        <p:spPr/>
        <p:txBody>
          <a:bodyPr/>
          <a:lstStyle/>
          <a:p>
            <a:pPr marL="0" indent="0">
              <a:buNone/>
            </a:pPr>
            <a:endParaRPr lang="en-US" sz="2600" dirty="0">
              <a:effectLst/>
              <a:ea typeface="Calibri" panose="020F0502020204030204" pitchFamily="34" charset="0"/>
            </a:endParaRPr>
          </a:p>
          <a:p>
            <a:pPr marL="0" indent="0">
              <a:buNone/>
            </a:pPr>
            <a:r>
              <a:rPr lang="en-US" sz="2700" dirty="0">
                <a:solidFill>
                  <a:srgbClr val="0070C0"/>
                </a:solidFill>
                <a:effectLst/>
                <a:ea typeface="Calibri" panose="020F0502020204030204" pitchFamily="34" charset="0"/>
              </a:rPr>
              <a:t>“My life, when awake, was a course of most horrid impiety and profaneness. I know not that I have ever met so daring a blasphemer. Not content with horrid oaths and imprecations I daily invented new ones so that I was often seriously reproved by the captain”</a:t>
            </a:r>
          </a:p>
          <a:p>
            <a:pPr marL="0" indent="0">
              <a:buNone/>
            </a:pPr>
            <a:endParaRPr lang="en-US" sz="2700" dirty="0"/>
          </a:p>
          <a:p>
            <a:r>
              <a:rPr lang="en-US" sz="2700" dirty="0">
                <a:latin typeface="Times New Roman" panose="02020603050405020304" pitchFamily="18" charset="0"/>
              </a:rPr>
              <a:t>Began reading </a:t>
            </a:r>
            <a:r>
              <a:rPr lang="en-US" sz="2700" i="1" dirty="0">
                <a:latin typeface="Times New Roman" panose="02020603050405020304" pitchFamily="18" charset="0"/>
              </a:rPr>
              <a:t>Imitation of Christ</a:t>
            </a:r>
            <a:endParaRPr lang="en-US" sz="2700" dirty="0">
              <a:latin typeface="Times New Roman" panose="02020603050405020304" pitchFamily="18" charset="0"/>
            </a:endParaRPr>
          </a:p>
          <a:p>
            <a:pPr lvl="1"/>
            <a:r>
              <a:rPr lang="en-US" sz="2400" dirty="0">
                <a:latin typeface="Times New Roman" panose="02020603050405020304" pitchFamily="18" charset="0"/>
              </a:rPr>
              <a:t>Convicted, gave it up on March 9, 1748</a:t>
            </a:r>
          </a:p>
          <a:p>
            <a:pPr lvl="1"/>
            <a:r>
              <a:rPr lang="en-US" sz="2400" dirty="0">
                <a:latin typeface="Times New Roman" panose="02020603050405020304" pitchFamily="18" charset="0"/>
              </a:rPr>
              <a:t>22 years old</a:t>
            </a:r>
            <a:endParaRPr lang="en-US" sz="2400" dirty="0"/>
          </a:p>
        </p:txBody>
      </p:sp>
    </p:spTree>
    <p:extLst>
      <p:ext uri="{BB962C8B-B14F-4D97-AF65-F5344CB8AC3E}">
        <p14:creationId xmlns:p14="http://schemas.microsoft.com/office/powerpoint/2010/main" val="3368419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Storm</a:t>
            </a:r>
          </a:p>
        </p:txBody>
      </p:sp>
      <p:sp>
        <p:nvSpPr>
          <p:cNvPr id="3" name="Content Placeholder 2"/>
          <p:cNvSpPr>
            <a:spLocks noGrp="1"/>
          </p:cNvSpPr>
          <p:nvPr>
            <p:ph idx="1"/>
          </p:nvPr>
        </p:nvSpPr>
        <p:spPr/>
        <p:txBody>
          <a:bodyPr/>
          <a:lstStyle/>
          <a:p>
            <a:r>
              <a:rPr lang="en-US" dirty="0">
                <a:effectLst/>
                <a:latin typeface="Times New Roman" panose="02020603050405020304" pitchFamily="18" charset="0"/>
                <a:ea typeface="Calibri" panose="020F0502020204030204" pitchFamily="34" charset="0"/>
              </a:rPr>
              <a:t>North Atlantic storm</a:t>
            </a:r>
          </a:p>
          <a:p>
            <a:pPr lvl="1"/>
            <a:r>
              <a:rPr lang="en-US" sz="2700" dirty="0">
                <a:effectLst/>
                <a:latin typeface="Times New Roman" panose="02020603050405020304" pitchFamily="18" charset="0"/>
                <a:ea typeface="Calibri" panose="020F0502020204030204" pitchFamily="34" charset="0"/>
              </a:rPr>
              <a:t>All livestock washed away</a:t>
            </a:r>
          </a:p>
          <a:p>
            <a:pPr lvl="1"/>
            <a:r>
              <a:rPr lang="en-US" sz="2700" dirty="0">
                <a:latin typeface="Times New Roman" panose="02020603050405020304" pitchFamily="18" charset="0"/>
                <a:ea typeface="Calibri" panose="020F0502020204030204" pitchFamily="34" charset="0"/>
              </a:rPr>
              <a:t>All food stores except recently caught cod</a:t>
            </a:r>
          </a:p>
          <a:p>
            <a:pPr lvl="1"/>
            <a:r>
              <a:rPr lang="en-US" sz="2700" dirty="0">
                <a:effectLst/>
                <a:latin typeface="Times New Roman" panose="02020603050405020304" pitchFamily="18" charset="0"/>
                <a:ea typeface="Calibri" panose="020F0502020204030204" pitchFamily="34" charset="0"/>
              </a:rPr>
              <a:t>Timbers </a:t>
            </a:r>
            <a:r>
              <a:rPr lang="en-US" sz="2700" dirty="0">
                <a:latin typeface="Times New Roman" panose="02020603050405020304" pitchFamily="18" charset="0"/>
                <a:ea typeface="Calibri" panose="020F0502020204030204" pitchFamily="34" charset="0"/>
              </a:rPr>
              <a:t>breaking and great holes formed</a:t>
            </a:r>
          </a:p>
          <a:p>
            <a:pPr lvl="1"/>
            <a:r>
              <a:rPr lang="en-US" sz="2700" dirty="0">
                <a:effectLst/>
                <a:latin typeface="Times New Roman" panose="02020603050405020304" pitchFamily="18" charset="0"/>
                <a:ea typeface="Calibri" panose="020F0502020204030204" pitchFamily="34" charset="0"/>
              </a:rPr>
              <a:t>Pumped and bailed for hours</a:t>
            </a:r>
          </a:p>
          <a:p>
            <a:pPr lvl="1"/>
            <a:r>
              <a:rPr lang="en-US" sz="2700" dirty="0">
                <a:latin typeface="Times New Roman" panose="02020603050405020304" pitchFamily="18" charset="0"/>
                <a:ea typeface="Calibri" panose="020F0502020204030204" pitchFamily="34" charset="0"/>
              </a:rPr>
              <a:t>Newton on helm for 11 hours</a:t>
            </a:r>
          </a:p>
          <a:p>
            <a:pPr lvl="1"/>
            <a:r>
              <a:rPr lang="en-US" sz="2700" dirty="0">
                <a:effectLst/>
                <a:latin typeface="Times New Roman" panose="02020603050405020304" pitchFamily="18" charset="0"/>
                <a:ea typeface="Calibri" panose="020F0502020204030204" pitchFamily="34" charset="0"/>
              </a:rPr>
              <a:t>Two days of desperation</a:t>
            </a:r>
          </a:p>
          <a:p>
            <a:pPr lvl="1"/>
            <a:r>
              <a:rPr lang="en-US" sz="2700" dirty="0">
                <a:effectLst/>
                <a:latin typeface="Times New Roman" panose="02020603050405020304" pitchFamily="18" charset="0"/>
                <a:ea typeface="Calibri" panose="020F0502020204030204" pitchFamily="34" charset="0"/>
              </a:rPr>
              <a:t>Captain thought Newton was the Jonah causing their calamity</a:t>
            </a:r>
          </a:p>
        </p:txBody>
      </p:sp>
    </p:spTree>
    <p:extLst>
      <p:ext uri="{BB962C8B-B14F-4D97-AF65-F5344CB8AC3E}">
        <p14:creationId xmlns:p14="http://schemas.microsoft.com/office/powerpoint/2010/main" val="185812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3BB69-6CCD-4F3E-994C-DA7EB988441E}"/>
              </a:ext>
            </a:extLst>
          </p:cNvPr>
          <p:cNvSpPr>
            <a:spLocks noGrp="1"/>
          </p:cNvSpPr>
          <p:nvPr>
            <p:ph type="title"/>
          </p:nvPr>
        </p:nvSpPr>
        <p:spPr/>
        <p:txBody>
          <a:bodyPr/>
          <a:lstStyle/>
          <a:p>
            <a:r>
              <a:rPr lang="en-US" dirty="0"/>
              <a:t>Saved by grace</a:t>
            </a:r>
            <a:br>
              <a:rPr lang="en-US" dirty="0"/>
            </a:br>
            <a:r>
              <a:rPr lang="en-US" sz="3200" dirty="0"/>
              <a:t>1725-1764</a:t>
            </a:r>
          </a:p>
        </p:txBody>
      </p:sp>
      <p:sp>
        <p:nvSpPr>
          <p:cNvPr id="3" name="Text Placeholder 2">
            <a:extLst>
              <a:ext uri="{FF2B5EF4-FFF2-40B4-BE49-F238E27FC236}">
                <a16:creationId xmlns:a16="http://schemas.microsoft.com/office/drawing/2014/main" id="{7C0BF5CB-8E7F-4F8C-8BAF-05C52D304F80}"/>
              </a:ext>
            </a:extLst>
          </p:cNvPr>
          <p:cNvSpPr>
            <a:spLocks noGrp="1"/>
          </p:cNvSpPr>
          <p:nvPr>
            <p:ph type="body" idx="1"/>
          </p:nvPr>
        </p:nvSpPr>
        <p:spPr/>
        <p:txBody>
          <a:bodyPr/>
          <a:lstStyle/>
          <a:p>
            <a:r>
              <a:rPr lang="en-US" dirty="0"/>
              <a:t>Part 1</a:t>
            </a:r>
          </a:p>
        </p:txBody>
      </p:sp>
    </p:spTree>
    <p:extLst>
      <p:ext uri="{BB962C8B-B14F-4D97-AF65-F5344CB8AC3E}">
        <p14:creationId xmlns:p14="http://schemas.microsoft.com/office/powerpoint/2010/main" val="1046913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Storm</a:t>
            </a:r>
          </a:p>
        </p:txBody>
      </p:sp>
      <p:sp>
        <p:nvSpPr>
          <p:cNvPr id="3" name="Content Placeholder 2"/>
          <p:cNvSpPr>
            <a:spLocks noGrp="1"/>
          </p:cNvSpPr>
          <p:nvPr>
            <p:ph idx="1"/>
          </p:nvPr>
        </p:nvSpPr>
        <p:spPr/>
        <p:txBody>
          <a:bodyPr/>
          <a:lstStyle/>
          <a:p>
            <a:r>
              <a:rPr lang="en-US" dirty="0">
                <a:effectLst/>
                <a:latin typeface="Times New Roman" panose="02020603050405020304" pitchFamily="18" charset="0"/>
                <a:ea typeface="Calibri" panose="020F0502020204030204" pitchFamily="34" charset="0"/>
              </a:rPr>
              <a:t>Conviction</a:t>
            </a:r>
          </a:p>
          <a:p>
            <a:pPr lvl="1"/>
            <a:r>
              <a:rPr lang="en-US" sz="2700" dirty="0">
                <a:latin typeface="Times New Roman" panose="02020603050405020304" pitchFamily="18" charset="0"/>
                <a:ea typeface="Calibri" panose="020F0502020204030204" pitchFamily="34" charset="0"/>
              </a:rPr>
              <a:t>Began reading only KJV on board (no other Christians)</a:t>
            </a:r>
          </a:p>
          <a:p>
            <a:pPr lvl="1"/>
            <a:r>
              <a:rPr lang="en-US" sz="2700" dirty="0">
                <a:effectLst/>
                <a:latin typeface="Times New Roman" panose="02020603050405020304" pitchFamily="18" charset="0"/>
                <a:ea typeface="Calibri" panose="020F0502020204030204" pitchFamily="34" charset="0"/>
              </a:rPr>
              <a:t>Moved by story of the prodigal son</a:t>
            </a:r>
          </a:p>
          <a:p>
            <a:pPr lvl="2"/>
            <a:r>
              <a:rPr lang="en-US" dirty="0">
                <a:latin typeface="Times New Roman" panose="02020603050405020304" pitchFamily="18" charset="0"/>
                <a:ea typeface="Calibri" panose="020F0502020204030204" pitchFamily="34" charset="0"/>
              </a:rPr>
              <a:t>Could I really be forgiven?</a:t>
            </a:r>
            <a:endParaRPr lang="en-US" dirty="0">
              <a:effectLst/>
              <a:latin typeface="Times New Roman" panose="02020603050405020304" pitchFamily="18" charset="0"/>
              <a:ea typeface="Calibri" panose="020F0502020204030204" pitchFamily="34" charset="0"/>
            </a:endParaRPr>
          </a:p>
          <a:p>
            <a:pPr lvl="1"/>
            <a:r>
              <a:rPr lang="en-US" sz="2700" dirty="0">
                <a:latin typeface="Times New Roman" panose="02020603050405020304" pitchFamily="18" charset="0"/>
                <a:ea typeface="Calibri" panose="020F0502020204030204" pitchFamily="34" charset="0"/>
              </a:rPr>
              <a:t>Ship battled winds for 14 days</a:t>
            </a:r>
          </a:p>
          <a:p>
            <a:pPr lvl="1"/>
            <a:r>
              <a:rPr lang="en-US" sz="2700" dirty="0">
                <a:effectLst/>
                <a:latin typeface="Times New Roman" panose="02020603050405020304" pitchFamily="18" charset="0"/>
                <a:ea typeface="Calibri" panose="020F0502020204030204" pitchFamily="34" charset="0"/>
              </a:rPr>
              <a:t>Finally arrived at Ireland</a:t>
            </a:r>
          </a:p>
          <a:p>
            <a:pPr lvl="1"/>
            <a:r>
              <a:rPr lang="en-US" sz="2700" dirty="0">
                <a:latin typeface="Times New Roman" panose="02020603050405020304" pitchFamily="18" charset="0"/>
                <a:ea typeface="Calibri" panose="020F0502020204030204" pitchFamily="34" charset="0"/>
              </a:rPr>
              <a:t>April 7</a:t>
            </a:r>
          </a:p>
          <a:p>
            <a:pPr lvl="2"/>
            <a:r>
              <a:rPr lang="en-US" dirty="0">
                <a:effectLst/>
                <a:latin typeface="Times New Roman" panose="02020603050405020304" pitchFamily="18" charset="0"/>
                <a:ea typeface="Calibri" panose="020F0502020204030204" pitchFamily="34" charset="0"/>
              </a:rPr>
              <a:t>God hears and answers prayer</a:t>
            </a:r>
          </a:p>
          <a:p>
            <a:pPr lvl="2"/>
            <a:r>
              <a:rPr lang="en-US" dirty="0">
                <a:latin typeface="Times New Roman" panose="02020603050405020304" pitchFamily="18" charset="0"/>
                <a:ea typeface="Calibri" panose="020F0502020204030204" pitchFamily="34" charset="0"/>
              </a:rPr>
              <a:t>Newton a changed man</a:t>
            </a:r>
            <a:endParaRPr lang="en-US"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48466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t>   Saved Slaver</a:t>
            </a:r>
          </a:p>
        </p:txBody>
      </p:sp>
      <p:sp>
        <p:nvSpPr>
          <p:cNvPr id="3" name="Subtitle 2"/>
          <p:cNvSpPr>
            <a:spLocks noGrp="1"/>
          </p:cNvSpPr>
          <p:nvPr>
            <p:ph type="subTitle" idx="1"/>
          </p:nvPr>
        </p:nvSpPr>
        <p:spPr/>
        <p:txBody>
          <a:bodyPr/>
          <a:lstStyle/>
          <a:p>
            <a:pPr algn="ctr"/>
            <a:r>
              <a:rPr lang="en-US" sz="3600" dirty="0"/>
              <a:t>1748-1753</a:t>
            </a:r>
          </a:p>
          <a:p>
            <a:pPr algn="ctr"/>
            <a:r>
              <a:rPr lang="en-US" sz="3600" dirty="0"/>
              <a:t>Age 23-28</a:t>
            </a:r>
          </a:p>
        </p:txBody>
      </p:sp>
    </p:spTree>
    <p:extLst>
      <p:ext uri="{BB962C8B-B14F-4D97-AF65-F5344CB8AC3E}">
        <p14:creationId xmlns:p14="http://schemas.microsoft.com/office/powerpoint/2010/main" val="1151439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Steps</a:t>
            </a:r>
          </a:p>
        </p:txBody>
      </p:sp>
      <p:sp>
        <p:nvSpPr>
          <p:cNvPr id="3" name="Content Placeholder 2"/>
          <p:cNvSpPr>
            <a:spLocks noGrp="1"/>
          </p:cNvSpPr>
          <p:nvPr>
            <p:ph idx="1"/>
          </p:nvPr>
        </p:nvSpPr>
        <p:spPr/>
        <p:txBody>
          <a:bodyPr/>
          <a:lstStyle/>
          <a:p>
            <a:r>
              <a:rPr lang="en-US" dirty="0"/>
              <a:t>Church</a:t>
            </a:r>
          </a:p>
          <a:p>
            <a:pPr lvl="1"/>
            <a:r>
              <a:rPr lang="en-US" sz="2700" dirty="0"/>
              <a:t>Began attending church</a:t>
            </a:r>
          </a:p>
          <a:p>
            <a:pPr lvl="1"/>
            <a:r>
              <a:rPr lang="en-US" sz="2700" dirty="0"/>
              <a:t>Made spiritual commitment to God</a:t>
            </a:r>
          </a:p>
          <a:p>
            <a:pPr lvl="1"/>
            <a:r>
              <a:rPr lang="en-US" sz="2700" dirty="0"/>
              <a:t>Struggled with old habits</a:t>
            </a:r>
          </a:p>
          <a:p>
            <a:r>
              <a:rPr lang="en-US" dirty="0"/>
              <a:t>Polly</a:t>
            </a:r>
          </a:p>
          <a:p>
            <a:pPr lvl="1"/>
            <a:r>
              <a:rPr lang="en-US" sz="2700" dirty="0"/>
              <a:t>Dad made arrangements with </a:t>
            </a:r>
            <a:r>
              <a:rPr lang="en-US" sz="2700" dirty="0" err="1"/>
              <a:t>Catletts</a:t>
            </a:r>
            <a:endParaRPr lang="en-US" sz="2700" dirty="0"/>
          </a:p>
          <a:p>
            <a:pPr lvl="2"/>
            <a:r>
              <a:rPr lang="en-US" dirty="0"/>
              <a:t>Dad then sailed to America and drowned in the Hudson Bay</a:t>
            </a:r>
          </a:p>
          <a:p>
            <a:pPr lvl="1"/>
            <a:r>
              <a:rPr lang="en-US" sz="2700" dirty="0"/>
              <a:t>Newton wrote to Polly</a:t>
            </a:r>
          </a:p>
          <a:p>
            <a:pPr lvl="2"/>
            <a:r>
              <a:rPr lang="en-US" dirty="0"/>
              <a:t>Would she be willing?</a:t>
            </a:r>
          </a:p>
        </p:txBody>
      </p:sp>
    </p:spTree>
    <p:extLst>
      <p:ext uri="{BB962C8B-B14F-4D97-AF65-F5344CB8AC3E}">
        <p14:creationId xmlns:p14="http://schemas.microsoft.com/office/powerpoint/2010/main" val="2952351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a:t>
            </a:r>
          </a:p>
        </p:txBody>
      </p:sp>
      <p:sp>
        <p:nvSpPr>
          <p:cNvPr id="3" name="Content Placeholder 2"/>
          <p:cNvSpPr>
            <a:spLocks noGrp="1"/>
          </p:cNvSpPr>
          <p:nvPr>
            <p:ph idx="1"/>
          </p:nvPr>
        </p:nvSpPr>
        <p:spPr/>
        <p:txBody>
          <a:bodyPr/>
          <a:lstStyle/>
          <a:p>
            <a:r>
              <a:rPr lang="en-US" i="1" dirty="0"/>
              <a:t>Brownlow</a:t>
            </a:r>
          </a:p>
          <a:p>
            <a:pPr lvl="1"/>
            <a:r>
              <a:rPr lang="en-US" sz="2700" dirty="0"/>
              <a:t>First mate on a slaving ship</a:t>
            </a:r>
          </a:p>
          <a:p>
            <a:pPr lvl="2"/>
            <a:r>
              <a:rPr lang="en-US" dirty="0"/>
              <a:t>Hoped to save enough to marry Polly</a:t>
            </a:r>
          </a:p>
          <a:p>
            <a:pPr lvl="1"/>
            <a:r>
              <a:rPr lang="en-US" sz="2700" dirty="0"/>
              <a:t>Seized, shackled, and enslaved men and women in the ship’s hold</a:t>
            </a:r>
          </a:p>
          <a:p>
            <a:pPr lvl="2"/>
            <a:r>
              <a:rPr lang="en-US" dirty="0"/>
              <a:t>Stopped swearing and drinking</a:t>
            </a:r>
          </a:p>
          <a:p>
            <a:pPr lvl="2"/>
            <a:r>
              <a:rPr lang="en-US" dirty="0"/>
              <a:t>Otherwise, sank into rough living</a:t>
            </a:r>
          </a:p>
          <a:p>
            <a:pPr lvl="2"/>
            <a:r>
              <a:rPr lang="en-US" dirty="0"/>
              <a:t>Sexually abused slave women</a:t>
            </a:r>
          </a:p>
          <a:p>
            <a:pPr lvl="1"/>
            <a:r>
              <a:rPr lang="en-US" sz="2700" dirty="0"/>
              <a:t>During Middle Passage, read </a:t>
            </a:r>
            <a:r>
              <a:rPr lang="en-US" sz="2700" i="1" dirty="0"/>
              <a:t>A Serious Call to a Devout and Holy Life</a:t>
            </a:r>
            <a:endParaRPr lang="en-US" sz="2700" dirty="0"/>
          </a:p>
        </p:txBody>
      </p:sp>
    </p:spTree>
    <p:extLst>
      <p:ext uri="{BB962C8B-B14F-4D97-AF65-F5344CB8AC3E}">
        <p14:creationId xmlns:p14="http://schemas.microsoft.com/office/powerpoint/2010/main" val="297523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a:t>
            </a:r>
          </a:p>
        </p:txBody>
      </p:sp>
      <p:sp>
        <p:nvSpPr>
          <p:cNvPr id="3" name="Content Placeholder 2"/>
          <p:cNvSpPr>
            <a:spLocks noGrp="1"/>
          </p:cNvSpPr>
          <p:nvPr>
            <p:ph idx="1"/>
          </p:nvPr>
        </p:nvSpPr>
        <p:spPr/>
        <p:txBody>
          <a:bodyPr/>
          <a:lstStyle/>
          <a:p>
            <a:r>
              <a:rPr lang="en-US" i="1" dirty="0"/>
              <a:t>Brownlow</a:t>
            </a:r>
          </a:p>
          <a:p>
            <a:pPr lvl="1"/>
            <a:r>
              <a:rPr lang="en-US" sz="2700" dirty="0"/>
              <a:t>62 of 218 slaves died during Passage</a:t>
            </a:r>
          </a:p>
          <a:p>
            <a:pPr lvl="1"/>
            <a:r>
              <a:rPr lang="en-US" sz="2700" dirty="0"/>
              <a:t>3 or 4 others killed in uprising</a:t>
            </a:r>
          </a:p>
          <a:p>
            <a:pPr lvl="1"/>
            <a:r>
              <a:rPr lang="en-US" sz="2700" dirty="0"/>
              <a:t>Newton had no sympathy for them and was relieved to see them off the ship in Charleston, SC</a:t>
            </a:r>
          </a:p>
          <a:p>
            <a:r>
              <a:rPr lang="en-US" dirty="0" err="1"/>
              <a:t>Manesty</a:t>
            </a:r>
            <a:endParaRPr lang="en-US" dirty="0"/>
          </a:p>
          <a:p>
            <a:pPr lvl="1"/>
            <a:r>
              <a:rPr lang="en-US" sz="2700" dirty="0"/>
              <a:t>Ship line owner</a:t>
            </a:r>
          </a:p>
          <a:p>
            <a:pPr lvl="1"/>
            <a:r>
              <a:rPr lang="en-US" sz="2700" dirty="0"/>
              <a:t>Impressed by Newton and offered him next available ship</a:t>
            </a:r>
          </a:p>
        </p:txBody>
      </p:sp>
    </p:spTree>
    <p:extLst>
      <p:ext uri="{BB962C8B-B14F-4D97-AF65-F5344CB8AC3E}">
        <p14:creationId xmlns:p14="http://schemas.microsoft.com/office/powerpoint/2010/main" val="357906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Polly</a:t>
            </a:r>
          </a:p>
        </p:txBody>
      </p:sp>
      <p:sp>
        <p:nvSpPr>
          <p:cNvPr id="3" name="Content Placeholder 2"/>
          <p:cNvSpPr>
            <a:spLocks noGrp="1"/>
          </p:cNvSpPr>
          <p:nvPr>
            <p:ph idx="1"/>
          </p:nvPr>
        </p:nvSpPr>
        <p:spPr/>
        <p:txBody>
          <a:bodyPr/>
          <a:lstStyle/>
          <a:p>
            <a:r>
              <a:rPr lang="en-US" dirty="0"/>
              <a:t>Visit</a:t>
            </a:r>
          </a:p>
          <a:p>
            <a:pPr lvl="1"/>
            <a:r>
              <a:rPr lang="en-US" sz="2700" dirty="0"/>
              <a:t>Catlett home</a:t>
            </a:r>
          </a:p>
          <a:p>
            <a:pPr lvl="1"/>
            <a:r>
              <a:rPr lang="en-US" sz="2700" dirty="0"/>
              <a:t>No money yet</a:t>
            </a:r>
          </a:p>
          <a:p>
            <a:pPr lvl="2"/>
            <a:r>
              <a:rPr lang="en-US" dirty="0">
                <a:solidFill>
                  <a:srgbClr val="0070C0"/>
                </a:solidFill>
                <a:effectLst/>
                <a:ea typeface="Calibri" panose="020F0502020204030204" pitchFamily="34" charset="0"/>
              </a:rPr>
              <a:t>“The sum total of my inventory was seventy pounds in debt”</a:t>
            </a:r>
          </a:p>
          <a:p>
            <a:pPr lvl="1"/>
            <a:r>
              <a:rPr lang="en-US" sz="2700" dirty="0">
                <a:latin typeface="Times New Roman" panose="02020603050405020304" pitchFamily="18" charset="0"/>
              </a:rPr>
              <a:t>Tongue-tied</a:t>
            </a:r>
          </a:p>
          <a:p>
            <a:pPr lvl="1"/>
            <a:r>
              <a:rPr lang="en-US" sz="2700" dirty="0">
                <a:latin typeface="Times New Roman" panose="02020603050405020304" pitchFamily="18" charset="0"/>
              </a:rPr>
              <a:t>Polly saved the day by offering her hand</a:t>
            </a:r>
          </a:p>
          <a:p>
            <a:r>
              <a:rPr lang="en-US" dirty="0">
                <a:latin typeface="Times New Roman" panose="02020603050405020304" pitchFamily="18" charset="0"/>
              </a:rPr>
              <a:t>Marriage</a:t>
            </a:r>
          </a:p>
          <a:p>
            <a:pPr lvl="1"/>
            <a:r>
              <a:rPr lang="en-US" sz="2700" dirty="0">
                <a:latin typeface="Times New Roman" panose="02020603050405020304" pitchFamily="18" charset="0"/>
              </a:rPr>
              <a:t>February 11, 1750</a:t>
            </a:r>
          </a:p>
          <a:p>
            <a:pPr lvl="1"/>
            <a:r>
              <a:rPr lang="en-US" sz="2700" dirty="0">
                <a:latin typeface="Times New Roman" panose="02020603050405020304" pitchFamily="18" charset="0"/>
              </a:rPr>
              <a:t>Newton was 24</a:t>
            </a:r>
            <a:endParaRPr lang="en-US" sz="2700" dirty="0"/>
          </a:p>
        </p:txBody>
      </p:sp>
    </p:spTree>
    <p:extLst>
      <p:ext uri="{BB962C8B-B14F-4D97-AF65-F5344CB8AC3E}">
        <p14:creationId xmlns:p14="http://schemas.microsoft.com/office/powerpoint/2010/main" val="191018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Polly</a:t>
            </a:r>
          </a:p>
        </p:txBody>
      </p:sp>
      <p:sp>
        <p:nvSpPr>
          <p:cNvPr id="3" name="Content Placeholder 2"/>
          <p:cNvSpPr>
            <a:spLocks noGrp="1"/>
          </p:cNvSpPr>
          <p:nvPr>
            <p:ph idx="1"/>
          </p:nvPr>
        </p:nvSpPr>
        <p:spPr/>
        <p:txBody>
          <a:bodyPr/>
          <a:lstStyle/>
          <a:p>
            <a:r>
              <a:rPr lang="en-US" dirty="0"/>
              <a:t>Didn’t want to leave Polly</a:t>
            </a:r>
          </a:p>
          <a:p>
            <a:pPr lvl="1"/>
            <a:r>
              <a:rPr lang="en-US" sz="2700" dirty="0"/>
              <a:t>Lottery</a:t>
            </a:r>
          </a:p>
          <a:p>
            <a:pPr lvl="1"/>
            <a:r>
              <a:rPr lang="en-US" sz="2700" dirty="0"/>
              <a:t>Deeper debt</a:t>
            </a:r>
          </a:p>
          <a:p>
            <a:pPr lvl="1"/>
            <a:r>
              <a:rPr lang="en-US" sz="2700" dirty="0"/>
              <a:t>Tepid religious life</a:t>
            </a:r>
          </a:p>
          <a:p>
            <a:r>
              <a:rPr lang="en-US" dirty="0"/>
              <a:t>Given captaincy of a slaver</a:t>
            </a:r>
          </a:p>
          <a:p>
            <a:pPr lvl="1"/>
            <a:r>
              <a:rPr lang="en-US" sz="2700" i="1" dirty="0"/>
              <a:t>Duke of Argyll</a:t>
            </a:r>
          </a:p>
        </p:txBody>
      </p:sp>
      <p:pic>
        <p:nvPicPr>
          <p:cNvPr id="3074" name="Picture 2" descr="Saved by Amazing Grace: The Story of John Newton – Israel My Glory">
            <a:extLst>
              <a:ext uri="{FF2B5EF4-FFF2-40B4-BE49-F238E27FC236}">
                <a16:creationId xmlns:a16="http://schemas.microsoft.com/office/drawing/2014/main" id="{AE4C0BF5-284F-4867-B01C-7ECE44D422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2222" y="3886201"/>
            <a:ext cx="3814554" cy="2538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81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 presetClass="entr" presetSubtype="0" fill="hold" nodeType="withEffect">
                                  <p:stCondLst>
                                    <p:cond delay="0"/>
                                  </p:stCondLst>
                                  <p:childTnLst>
                                    <p:set>
                                      <p:cBhvr>
                                        <p:cTn id="34"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Slaver</a:t>
            </a:r>
          </a:p>
        </p:txBody>
      </p:sp>
      <p:sp>
        <p:nvSpPr>
          <p:cNvPr id="3" name="Content Placeholder 2"/>
          <p:cNvSpPr>
            <a:spLocks noGrp="1"/>
          </p:cNvSpPr>
          <p:nvPr>
            <p:ph idx="1"/>
          </p:nvPr>
        </p:nvSpPr>
        <p:spPr/>
        <p:txBody>
          <a:bodyPr/>
          <a:lstStyle/>
          <a:p>
            <a:r>
              <a:rPr lang="en-US" dirty="0"/>
              <a:t>Strange mix</a:t>
            </a:r>
          </a:p>
          <a:p>
            <a:pPr lvl="1"/>
            <a:r>
              <a:rPr lang="en-US" sz="2700" dirty="0"/>
              <a:t>Daily devotions with the crew</a:t>
            </a:r>
          </a:p>
          <a:p>
            <a:pPr lvl="1"/>
            <a:r>
              <a:rPr lang="en-US" sz="2700" dirty="0"/>
              <a:t>Free time translating Latin works</a:t>
            </a:r>
          </a:p>
          <a:p>
            <a:pPr lvl="2"/>
            <a:r>
              <a:rPr lang="en-US" dirty="0"/>
              <a:t>Livy, Caesar, Sallust, Terence, Cicero, Pliny, and Virgil</a:t>
            </a:r>
          </a:p>
          <a:p>
            <a:pPr lvl="1"/>
            <a:r>
              <a:rPr lang="en-US" sz="2700" dirty="0"/>
              <a:t>No swearing, drinking, or illicit relations with slave women</a:t>
            </a:r>
          </a:p>
          <a:p>
            <a:pPr lvl="2"/>
            <a:r>
              <a:rPr lang="en-US" dirty="0"/>
              <a:t>Viewed as bizarre by other captains</a:t>
            </a:r>
          </a:p>
        </p:txBody>
      </p:sp>
    </p:spTree>
    <p:extLst>
      <p:ext uri="{BB962C8B-B14F-4D97-AF65-F5344CB8AC3E}">
        <p14:creationId xmlns:p14="http://schemas.microsoft.com/office/powerpoint/2010/main" val="60187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Slaver</a:t>
            </a:r>
          </a:p>
        </p:txBody>
      </p:sp>
      <p:sp>
        <p:nvSpPr>
          <p:cNvPr id="3" name="Content Placeholder 2"/>
          <p:cNvSpPr>
            <a:spLocks noGrp="1"/>
          </p:cNvSpPr>
          <p:nvPr>
            <p:ph idx="1"/>
          </p:nvPr>
        </p:nvSpPr>
        <p:spPr/>
        <p:txBody>
          <a:bodyPr/>
          <a:lstStyle/>
          <a:p>
            <a:pPr lvl="1"/>
            <a:r>
              <a:rPr lang="en-US" sz="2700" dirty="0"/>
              <a:t>Enslaved 200 people</a:t>
            </a:r>
          </a:p>
          <a:p>
            <a:pPr lvl="2"/>
            <a:r>
              <a:rPr lang="en-US" dirty="0"/>
              <a:t>26 deaths</a:t>
            </a:r>
          </a:p>
          <a:p>
            <a:pPr lvl="2"/>
            <a:r>
              <a:rPr lang="en-US" dirty="0"/>
              <a:t>Unusually low percentage</a:t>
            </a:r>
          </a:p>
          <a:p>
            <a:pPr lvl="2"/>
            <a:r>
              <a:rPr lang="en-US" dirty="0"/>
              <a:t>Holds filthy and disease ridden</a:t>
            </a:r>
          </a:p>
          <a:p>
            <a:pPr lvl="1"/>
            <a:r>
              <a:rPr lang="en-US" sz="2700" dirty="0"/>
              <a:t>Sold them in Antigua</a:t>
            </a:r>
          </a:p>
          <a:p>
            <a:pPr lvl="1"/>
            <a:r>
              <a:rPr lang="en-US" sz="2700" dirty="0"/>
              <a:t>Home by October 1751</a:t>
            </a:r>
          </a:p>
          <a:p>
            <a:pPr lvl="2"/>
            <a:r>
              <a:rPr lang="en-US" dirty="0"/>
              <a:t>Praised God for successful voyage</a:t>
            </a:r>
          </a:p>
          <a:p>
            <a:pPr lvl="1"/>
            <a:r>
              <a:rPr lang="en-US" sz="2700" dirty="0"/>
              <a:t>Deepening spiritual life during 8 months between voyages</a:t>
            </a:r>
          </a:p>
          <a:p>
            <a:pPr lvl="2"/>
            <a:r>
              <a:rPr lang="en-US" dirty="0"/>
              <a:t>Studying Bible and attending worship with Polly</a:t>
            </a:r>
          </a:p>
        </p:txBody>
      </p:sp>
    </p:spTree>
    <p:extLst>
      <p:ext uri="{BB962C8B-B14F-4D97-AF65-F5344CB8AC3E}">
        <p14:creationId xmlns:p14="http://schemas.microsoft.com/office/powerpoint/2010/main" val="33679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Slaver</a:t>
            </a:r>
          </a:p>
        </p:txBody>
      </p:sp>
      <p:sp>
        <p:nvSpPr>
          <p:cNvPr id="3" name="Content Placeholder 2"/>
          <p:cNvSpPr>
            <a:spLocks noGrp="1"/>
          </p:cNvSpPr>
          <p:nvPr>
            <p:ph idx="1"/>
          </p:nvPr>
        </p:nvSpPr>
        <p:spPr/>
        <p:txBody>
          <a:bodyPr/>
          <a:lstStyle/>
          <a:p>
            <a:r>
              <a:rPr lang="en-US" i="1" dirty="0"/>
              <a:t>African</a:t>
            </a:r>
          </a:p>
          <a:p>
            <a:pPr lvl="1"/>
            <a:r>
              <a:rPr lang="en-US" sz="2700" dirty="0"/>
              <a:t>8 hours of devotions per day</a:t>
            </a:r>
          </a:p>
          <a:p>
            <a:pPr lvl="1"/>
            <a:r>
              <a:rPr lang="en-US" sz="2700" dirty="0"/>
              <a:t>Weekly services with crew</a:t>
            </a:r>
          </a:p>
          <a:p>
            <a:pPr lvl="2"/>
            <a:r>
              <a:rPr lang="en-US" dirty="0"/>
              <a:t>Enjoyed teaching the Bible</a:t>
            </a:r>
          </a:p>
          <a:p>
            <a:pPr lvl="1"/>
            <a:r>
              <a:rPr lang="en-US" sz="2700" dirty="0"/>
              <a:t>Procurement of 167 slaves</a:t>
            </a:r>
          </a:p>
          <a:p>
            <a:pPr lvl="1"/>
            <a:r>
              <a:rPr lang="en-US" sz="2700" dirty="0"/>
              <a:t>Delivered with little loss of life</a:t>
            </a:r>
          </a:p>
          <a:p>
            <a:pPr lvl="1"/>
            <a:r>
              <a:rPr lang="en-US" sz="2700" dirty="0"/>
              <a:t>14-month voyage</a:t>
            </a:r>
          </a:p>
          <a:p>
            <a:pPr lvl="2"/>
            <a:r>
              <a:rPr lang="en-US" dirty="0"/>
              <a:t>Returned August 1753</a:t>
            </a:r>
          </a:p>
          <a:p>
            <a:pPr lvl="1"/>
            <a:endParaRPr lang="en-US" dirty="0"/>
          </a:p>
        </p:txBody>
      </p:sp>
    </p:spTree>
    <p:extLst>
      <p:ext uri="{BB962C8B-B14F-4D97-AF65-F5344CB8AC3E}">
        <p14:creationId xmlns:p14="http://schemas.microsoft.com/office/powerpoint/2010/main" val="193846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t>   Descent</a:t>
            </a:r>
          </a:p>
        </p:txBody>
      </p:sp>
      <p:sp>
        <p:nvSpPr>
          <p:cNvPr id="3" name="Subtitle 2"/>
          <p:cNvSpPr>
            <a:spLocks noGrp="1"/>
          </p:cNvSpPr>
          <p:nvPr>
            <p:ph type="subTitle" idx="1"/>
          </p:nvPr>
        </p:nvSpPr>
        <p:spPr/>
        <p:txBody>
          <a:bodyPr/>
          <a:lstStyle/>
          <a:p>
            <a:pPr algn="ctr"/>
            <a:r>
              <a:rPr lang="en-US" sz="3600" dirty="0"/>
              <a:t>1725-1746</a:t>
            </a:r>
          </a:p>
          <a:p>
            <a:pPr algn="ctr"/>
            <a:r>
              <a:rPr lang="en-US" sz="3600" dirty="0"/>
              <a:t>Age 0-21</a:t>
            </a:r>
          </a:p>
        </p:txBody>
      </p:sp>
    </p:spTree>
    <p:extLst>
      <p:ext uri="{BB962C8B-B14F-4D97-AF65-F5344CB8AC3E}">
        <p14:creationId xmlns:p14="http://schemas.microsoft.com/office/powerpoint/2010/main" val="3296754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Slaver</a:t>
            </a:r>
          </a:p>
        </p:txBody>
      </p:sp>
      <p:sp>
        <p:nvSpPr>
          <p:cNvPr id="3" name="Content Placeholder 2"/>
          <p:cNvSpPr>
            <a:spLocks noGrp="1"/>
          </p:cNvSpPr>
          <p:nvPr>
            <p:ph idx="1"/>
          </p:nvPr>
        </p:nvSpPr>
        <p:spPr/>
        <p:txBody>
          <a:bodyPr/>
          <a:lstStyle/>
          <a:p>
            <a:r>
              <a:rPr lang="en-US" i="1" dirty="0"/>
              <a:t>African</a:t>
            </a:r>
          </a:p>
          <a:p>
            <a:pPr lvl="1"/>
            <a:r>
              <a:rPr lang="en-US" sz="2700" dirty="0"/>
              <a:t>Third voyage in October 1753</a:t>
            </a:r>
          </a:p>
          <a:p>
            <a:pPr lvl="1"/>
            <a:r>
              <a:rPr lang="en-US" sz="2700" dirty="0"/>
              <a:t>Less success</a:t>
            </a:r>
          </a:p>
          <a:p>
            <a:pPr lvl="2"/>
            <a:r>
              <a:rPr lang="en-US" dirty="0"/>
              <a:t>Only 87 slaves</a:t>
            </a:r>
          </a:p>
          <a:p>
            <a:pPr lvl="2"/>
            <a:r>
              <a:rPr lang="en-US" dirty="0"/>
              <a:t>Competition heating up along Guinea Coast</a:t>
            </a:r>
          </a:p>
          <a:p>
            <a:pPr lvl="2"/>
            <a:r>
              <a:rPr lang="en-US" dirty="0"/>
              <a:t>Dutch, Portuguese, French, and American ships alongside the British</a:t>
            </a:r>
          </a:p>
          <a:p>
            <a:pPr lvl="1"/>
            <a:r>
              <a:rPr lang="en-US" sz="2700" dirty="0"/>
              <a:t>Sold slaves at St. Kitt’s in Caribbean</a:t>
            </a:r>
          </a:p>
          <a:p>
            <a:pPr lvl="1"/>
            <a:r>
              <a:rPr lang="en-US" sz="2700" dirty="0"/>
              <a:t>Met Alexander </a:t>
            </a:r>
            <a:r>
              <a:rPr lang="en-US" sz="2700" dirty="0" err="1"/>
              <a:t>Clunie</a:t>
            </a:r>
            <a:endParaRPr lang="en-US" sz="2700" dirty="0"/>
          </a:p>
          <a:p>
            <a:pPr lvl="2"/>
            <a:r>
              <a:rPr lang="en-US" dirty="0"/>
              <a:t>Lifelong friend and mentor</a:t>
            </a:r>
          </a:p>
          <a:p>
            <a:pPr lvl="2"/>
            <a:r>
              <a:rPr lang="en-US" dirty="0"/>
              <a:t>Began teaching Newton theology</a:t>
            </a:r>
          </a:p>
        </p:txBody>
      </p:sp>
    </p:spTree>
    <p:extLst>
      <p:ext uri="{BB962C8B-B14F-4D97-AF65-F5344CB8AC3E}">
        <p14:creationId xmlns:p14="http://schemas.microsoft.com/office/powerpoint/2010/main" val="182621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Slaver</a:t>
            </a:r>
          </a:p>
        </p:txBody>
      </p:sp>
      <p:sp>
        <p:nvSpPr>
          <p:cNvPr id="3" name="Content Placeholder 2"/>
          <p:cNvSpPr>
            <a:spLocks noGrp="1"/>
          </p:cNvSpPr>
          <p:nvPr>
            <p:ph idx="1"/>
          </p:nvPr>
        </p:nvSpPr>
        <p:spPr/>
        <p:txBody>
          <a:bodyPr/>
          <a:lstStyle/>
          <a:p>
            <a:r>
              <a:rPr lang="en-US" dirty="0"/>
              <a:t>Preparing for fourth voyage</a:t>
            </a:r>
          </a:p>
          <a:p>
            <a:r>
              <a:rPr lang="en-US" dirty="0"/>
              <a:t>Seizure</a:t>
            </a:r>
          </a:p>
          <a:p>
            <a:pPr lvl="1"/>
            <a:r>
              <a:rPr lang="en-US" sz="2700" dirty="0"/>
              <a:t>Paralyzed for an hour</a:t>
            </a:r>
          </a:p>
          <a:p>
            <a:pPr lvl="1"/>
            <a:r>
              <a:rPr lang="en-US" sz="2700" dirty="0"/>
              <a:t>Unexplained</a:t>
            </a:r>
          </a:p>
          <a:p>
            <a:pPr lvl="1"/>
            <a:r>
              <a:rPr lang="en-US" sz="2700" dirty="0"/>
              <a:t>Grounded</a:t>
            </a:r>
          </a:p>
          <a:p>
            <a:pPr lvl="1"/>
            <a:r>
              <a:rPr lang="en-US" sz="2700" dirty="0"/>
              <a:t>Resigned his captaincy</a:t>
            </a:r>
          </a:p>
          <a:p>
            <a:pPr lvl="1"/>
            <a:r>
              <a:rPr lang="en-US" sz="2700" dirty="0"/>
              <a:t>Relieved</a:t>
            </a:r>
          </a:p>
        </p:txBody>
      </p:sp>
    </p:spTree>
    <p:extLst>
      <p:ext uri="{BB962C8B-B14F-4D97-AF65-F5344CB8AC3E}">
        <p14:creationId xmlns:p14="http://schemas.microsoft.com/office/powerpoint/2010/main" val="189643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Slaver</a:t>
            </a:r>
          </a:p>
        </p:txBody>
      </p:sp>
      <p:sp>
        <p:nvSpPr>
          <p:cNvPr id="3" name="Content Placeholder 2"/>
          <p:cNvSpPr>
            <a:spLocks noGrp="1"/>
          </p:cNvSpPr>
          <p:nvPr>
            <p:ph idx="1"/>
          </p:nvPr>
        </p:nvSpPr>
        <p:spPr/>
        <p:txBody>
          <a:bodyPr/>
          <a:lstStyle/>
          <a:p>
            <a:pPr marL="0" indent="0">
              <a:buNone/>
            </a:pPr>
            <a:r>
              <a:rPr lang="en-US" sz="2400" dirty="0">
                <a:solidFill>
                  <a:srgbClr val="0070C0"/>
                </a:solidFill>
              </a:rPr>
              <a:t>“During the time I was engaged in the slave trade I never had the least scruple as to its lawfulness. I was upon the whole satisfied with it. . . . However, I considered myself as a sort of jailer or turnkey, and I was sometimes shocked with an employment that was perpetually conversant with chains, bolts, and shackles. In this view I had often petitioned in my prayers that the Lord in his own time would be pleased to fix me in a more humane calling and place me where I might be freed from those long separations from home that very often were hard to bear.”</a:t>
            </a:r>
          </a:p>
        </p:txBody>
      </p:sp>
    </p:spTree>
    <p:extLst>
      <p:ext uri="{BB962C8B-B14F-4D97-AF65-F5344CB8AC3E}">
        <p14:creationId xmlns:p14="http://schemas.microsoft.com/office/powerpoint/2010/main" val="27273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t>Businessman</a:t>
            </a:r>
          </a:p>
        </p:txBody>
      </p:sp>
      <p:sp>
        <p:nvSpPr>
          <p:cNvPr id="3" name="Subtitle 2"/>
          <p:cNvSpPr>
            <a:spLocks noGrp="1"/>
          </p:cNvSpPr>
          <p:nvPr>
            <p:ph type="subTitle" idx="1"/>
          </p:nvPr>
        </p:nvSpPr>
        <p:spPr/>
        <p:txBody>
          <a:bodyPr/>
          <a:lstStyle/>
          <a:p>
            <a:pPr algn="ctr"/>
            <a:r>
              <a:rPr lang="en-US" sz="3600" dirty="0"/>
              <a:t>1754-1764</a:t>
            </a:r>
          </a:p>
          <a:p>
            <a:pPr algn="ctr"/>
            <a:r>
              <a:rPr lang="en-US" sz="3600" dirty="0"/>
              <a:t>Age 29-39</a:t>
            </a:r>
          </a:p>
        </p:txBody>
      </p:sp>
    </p:spTree>
    <p:extLst>
      <p:ext uri="{BB962C8B-B14F-4D97-AF65-F5344CB8AC3E}">
        <p14:creationId xmlns:p14="http://schemas.microsoft.com/office/powerpoint/2010/main" val="1111078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FA287-F130-48C2-9CB5-255943EAA71E}"/>
              </a:ext>
            </a:extLst>
          </p:cNvPr>
          <p:cNvSpPr>
            <a:spLocks noGrp="1"/>
          </p:cNvSpPr>
          <p:nvPr>
            <p:ph type="title"/>
          </p:nvPr>
        </p:nvSpPr>
        <p:spPr/>
        <p:txBody>
          <a:bodyPr/>
          <a:lstStyle/>
          <a:p>
            <a:r>
              <a:rPr lang="en-US" dirty="0"/>
              <a:t>Interim</a:t>
            </a:r>
          </a:p>
        </p:txBody>
      </p:sp>
      <p:sp>
        <p:nvSpPr>
          <p:cNvPr id="3" name="Content Placeholder 2">
            <a:extLst>
              <a:ext uri="{FF2B5EF4-FFF2-40B4-BE49-F238E27FC236}">
                <a16:creationId xmlns:a16="http://schemas.microsoft.com/office/drawing/2014/main" id="{908B2557-2540-4374-9927-AB5D7726F486}"/>
              </a:ext>
            </a:extLst>
          </p:cNvPr>
          <p:cNvSpPr>
            <a:spLocks noGrp="1"/>
          </p:cNvSpPr>
          <p:nvPr>
            <p:ph idx="1"/>
          </p:nvPr>
        </p:nvSpPr>
        <p:spPr/>
        <p:txBody>
          <a:bodyPr/>
          <a:lstStyle/>
          <a:p>
            <a:r>
              <a:rPr lang="en-US" dirty="0"/>
              <a:t>Unemployed</a:t>
            </a:r>
          </a:p>
          <a:p>
            <a:pPr lvl="1"/>
            <a:r>
              <a:rPr lang="en-US" sz="2700" dirty="0"/>
              <a:t>No job for nine months</a:t>
            </a:r>
          </a:p>
          <a:p>
            <a:pPr lvl="1"/>
            <a:r>
              <a:rPr lang="en-US" sz="2700" dirty="0"/>
              <a:t>Polly seriously ill</a:t>
            </a:r>
          </a:p>
          <a:p>
            <a:pPr lvl="2"/>
            <a:r>
              <a:rPr lang="en-US" dirty="0"/>
              <a:t>Newton thought he was losing her</a:t>
            </a:r>
          </a:p>
          <a:p>
            <a:pPr lvl="1"/>
            <a:r>
              <a:rPr lang="en-US" sz="2700" dirty="0"/>
              <a:t>Passionate about preaching</a:t>
            </a:r>
          </a:p>
          <a:p>
            <a:pPr lvl="2"/>
            <a:r>
              <a:rPr lang="en-US" dirty="0"/>
              <a:t>Often heard three preachers on a Sunday</a:t>
            </a:r>
          </a:p>
          <a:p>
            <a:pPr lvl="1"/>
            <a:r>
              <a:rPr lang="en-US" sz="2700" dirty="0"/>
              <a:t>Whitefield</a:t>
            </a:r>
          </a:p>
          <a:p>
            <a:pPr lvl="2"/>
            <a:r>
              <a:rPr lang="en-US" dirty="0"/>
              <a:t>Deeply impressed by him</a:t>
            </a:r>
          </a:p>
          <a:p>
            <a:pPr lvl="1"/>
            <a:r>
              <a:rPr lang="en-US" sz="2700" dirty="0"/>
              <a:t>Running out of money</a:t>
            </a:r>
          </a:p>
        </p:txBody>
      </p:sp>
    </p:spTree>
    <p:extLst>
      <p:ext uri="{BB962C8B-B14F-4D97-AF65-F5344CB8AC3E}">
        <p14:creationId xmlns:p14="http://schemas.microsoft.com/office/powerpoint/2010/main" val="9305821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Surveyor of Tides</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Work</a:t>
            </a:r>
          </a:p>
          <a:p>
            <a:pPr lvl="1"/>
            <a:r>
              <a:rPr lang="en-US" sz="2700" dirty="0"/>
              <a:t>Remarkable sequence of events landed Newton in Liverpool as Surveyor of Tides</a:t>
            </a:r>
          </a:p>
          <a:p>
            <a:pPr lvl="1"/>
            <a:r>
              <a:rPr lang="en-US" sz="2700" dirty="0"/>
              <a:t>Handsome salary and oversight of over 60 employees</a:t>
            </a:r>
          </a:p>
          <a:p>
            <a:pPr lvl="1"/>
            <a:r>
              <a:rPr lang="en-US" sz="2700" dirty="0"/>
              <a:t>Doubled salary through kickbacks</a:t>
            </a:r>
          </a:p>
          <a:p>
            <a:pPr lvl="2"/>
            <a:r>
              <a:rPr lang="en-US" dirty="0"/>
              <a:t>Normal procedure for the job</a:t>
            </a:r>
          </a:p>
        </p:txBody>
      </p:sp>
    </p:spTree>
    <p:extLst>
      <p:ext uri="{BB962C8B-B14F-4D97-AF65-F5344CB8AC3E}">
        <p14:creationId xmlns:p14="http://schemas.microsoft.com/office/powerpoint/2010/main" val="180702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Surveyor of Tides</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Looked for good church in Liverpool</a:t>
            </a:r>
          </a:p>
          <a:p>
            <a:pPr lvl="1"/>
            <a:r>
              <a:rPr lang="en-US" sz="2700" dirty="0"/>
              <a:t>Attended Baptist churches but rejected immersion</a:t>
            </a:r>
          </a:p>
          <a:p>
            <a:pPr lvl="1"/>
            <a:r>
              <a:rPr lang="en-US" sz="2700" dirty="0"/>
              <a:t>Decided to remain Anglican</a:t>
            </a:r>
          </a:p>
          <a:p>
            <a:r>
              <a:rPr lang="en-US" dirty="0"/>
              <a:t>Whitefield visit in 1755 transforming</a:t>
            </a:r>
          </a:p>
          <a:p>
            <a:pPr marL="0" indent="0">
              <a:buNone/>
            </a:pPr>
            <a:r>
              <a:rPr lang="en-US" sz="2700" dirty="0">
                <a:solidFill>
                  <a:srgbClr val="0070C0"/>
                </a:solidFill>
                <a:effectLst/>
                <a:ea typeface="Calibri" panose="020F0502020204030204" pitchFamily="34" charset="0"/>
              </a:rPr>
              <a:t>“I heard him preach nine times, supped with him three times, dined with him once, and on Sunday he dined with me. I cannot say how much I esteem him and hope to my dying day I shall have reason to bless God on his behalf” </a:t>
            </a:r>
            <a:endParaRPr lang="en-US" sz="2700" dirty="0">
              <a:solidFill>
                <a:srgbClr val="0070C0"/>
              </a:solidFill>
            </a:endParaRPr>
          </a:p>
          <a:p>
            <a:pPr lvl="2"/>
            <a:endParaRPr lang="en-US" dirty="0"/>
          </a:p>
        </p:txBody>
      </p:sp>
    </p:spTree>
    <p:extLst>
      <p:ext uri="{BB962C8B-B14F-4D97-AF65-F5344CB8AC3E}">
        <p14:creationId xmlns:p14="http://schemas.microsoft.com/office/powerpoint/2010/main" val="4037996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Surveyor of Tides</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Polly recovered her health with relatives in London</a:t>
            </a:r>
          </a:p>
          <a:p>
            <a:pPr lvl="1"/>
            <a:r>
              <a:rPr lang="en-US" sz="2700" dirty="0"/>
              <a:t>Separated for a few months</a:t>
            </a:r>
          </a:p>
          <a:p>
            <a:pPr lvl="1"/>
            <a:r>
              <a:rPr lang="en-US" sz="2700" dirty="0"/>
              <a:t>She heard Whitefield in London and was stirred spiritually</a:t>
            </a:r>
          </a:p>
          <a:p>
            <a:pPr lvl="1"/>
            <a:r>
              <a:rPr lang="en-US" sz="2700" dirty="0"/>
              <a:t>Health improved and she rejoined Newton in Liverpool</a:t>
            </a:r>
          </a:p>
          <a:p>
            <a:pPr lvl="2"/>
            <a:r>
              <a:rPr lang="en-US" dirty="0"/>
              <a:t>She was much more interested in spiritual things</a:t>
            </a:r>
          </a:p>
          <a:p>
            <a:pPr lvl="2"/>
            <a:r>
              <a:rPr lang="en-US" dirty="0"/>
              <a:t>Together they poured over the Scriptures</a:t>
            </a:r>
          </a:p>
        </p:txBody>
      </p:sp>
    </p:spTree>
    <p:extLst>
      <p:ext uri="{BB962C8B-B14F-4D97-AF65-F5344CB8AC3E}">
        <p14:creationId xmlns:p14="http://schemas.microsoft.com/office/powerpoint/2010/main" val="2125240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Surveyor of Tides</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John Wesley</a:t>
            </a:r>
          </a:p>
          <a:p>
            <a:pPr lvl="1"/>
            <a:r>
              <a:rPr lang="en-US" sz="2700" dirty="0"/>
              <a:t>Heard Wesley preach with profit</a:t>
            </a:r>
          </a:p>
          <a:p>
            <a:pPr lvl="1"/>
            <a:r>
              <a:rPr lang="en-US" sz="2700" dirty="0"/>
              <a:t>Read Wesley on biblical business practices</a:t>
            </a:r>
          </a:p>
          <a:p>
            <a:pPr lvl="2"/>
            <a:r>
              <a:rPr lang="en-US" dirty="0"/>
              <a:t>Convicted of taking kickbacks</a:t>
            </a:r>
          </a:p>
          <a:p>
            <a:pPr lvl="2"/>
            <a:r>
              <a:rPr lang="en-US" dirty="0"/>
              <a:t>Began rejecting the offers, reducing his salary by half</a:t>
            </a:r>
          </a:p>
          <a:p>
            <a:r>
              <a:rPr lang="en-US" dirty="0"/>
              <a:t>Increased spiritual fervor</a:t>
            </a:r>
          </a:p>
          <a:p>
            <a:pPr lvl="1"/>
            <a:r>
              <a:rPr lang="en-US" sz="2700" dirty="0"/>
              <a:t>Decided to learn Greek and Hebrew</a:t>
            </a:r>
          </a:p>
          <a:p>
            <a:pPr lvl="1"/>
            <a:r>
              <a:rPr lang="en-US" sz="2700" dirty="0"/>
              <a:t>By 1757 reading NT in Greek and much of the OT in Hebrew</a:t>
            </a:r>
          </a:p>
        </p:txBody>
      </p:sp>
    </p:spTree>
    <p:extLst>
      <p:ext uri="{BB962C8B-B14F-4D97-AF65-F5344CB8AC3E}">
        <p14:creationId xmlns:p14="http://schemas.microsoft.com/office/powerpoint/2010/main" val="5099009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Seeking Ordination</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Felt called to preach</a:t>
            </a:r>
          </a:p>
          <a:p>
            <a:pPr lvl="1"/>
            <a:r>
              <a:rPr lang="en-US" sz="2700" dirty="0"/>
              <a:t>Advised to pursue it</a:t>
            </a:r>
          </a:p>
          <a:p>
            <a:pPr lvl="1"/>
            <a:r>
              <a:rPr lang="en-US" sz="2700" dirty="0"/>
              <a:t>First sermon attempt disastrous</a:t>
            </a:r>
          </a:p>
          <a:p>
            <a:pPr lvl="1"/>
            <a:r>
              <a:rPr lang="en-US" sz="2700" dirty="0"/>
              <a:t>Persevered</a:t>
            </a:r>
          </a:p>
          <a:p>
            <a:pPr lvl="1"/>
            <a:r>
              <a:rPr lang="en-US" sz="2700" dirty="0"/>
              <a:t>Desired ordination as an Anglican</a:t>
            </a:r>
          </a:p>
        </p:txBody>
      </p:sp>
    </p:spTree>
    <p:extLst>
      <p:ext uri="{BB962C8B-B14F-4D97-AF65-F5344CB8AC3E}">
        <p14:creationId xmlns:p14="http://schemas.microsoft.com/office/powerpoint/2010/main" val="510779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Background</a:t>
            </a:r>
          </a:p>
        </p:txBody>
      </p:sp>
      <p:sp>
        <p:nvSpPr>
          <p:cNvPr id="3" name="Content Placeholder 2"/>
          <p:cNvSpPr>
            <a:spLocks noGrp="1"/>
          </p:cNvSpPr>
          <p:nvPr>
            <p:ph idx="1"/>
          </p:nvPr>
        </p:nvSpPr>
        <p:spPr/>
        <p:txBody>
          <a:bodyPr/>
          <a:lstStyle/>
          <a:p>
            <a:r>
              <a:rPr lang="en-US" dirty="0"/>
              <a:t>Born in London on July 24, 1725</a:t>
            </a:r>
          </a:p>
          <a:p>
            <a:pPr lvl="1"/>
            <a:r>
              <a:rPr lang="en-US" sz="2700" dirty="0"/>
              <a:t>Captain John and Elizabeth Newton</a:t>
            </a:r>
          </a:p>
          <a:p>
            <a:pPr lvl="1"/>
            <a:r>
              <a:rPr lang="en-US" sz="2700" dirty="0"/>
              <a:t>Godly mom</a:t>
            </a:r>
          </a:p>
          <a:p>
            <a:pPr lvl="2"/>
            <a:r>
              <a:rPr lang="en-US" dirty="0"/>
              <a:t>Memorized Westminster Shorter Catechism</a:t>
            </a:r>
          </a:p>
          <a:p>
            <a:pPr lvl="2"/>
            <a:r>
              <a:rPr lang="en-US" dirty="0"/>
              <a:t>Attended Congregational Church</a:t>
            </a:r>
          </a:p>
          <a:p>
            <a:pPr lvl="3"/>
            <a:r>
              <a:rPr lang="en-US" sz="2200" dirty="0"/>
              <a:t>Often heard Isaac Watts</a:t>
            </a:r>
          </a:p>
          <a:p>
            <a:pPr lvl="1"/>
            <a:r>
              <a:rPr lang="en-US" sz="2700" dirty="0"/>
              <a:t>Dad – merchant ship captain</a:t>
            </a:r>
          </a:p>
          <a:p>
            <a:pPr lvl="2"/>
            <a:r>
              <a:rPr lang="en-US" dirty="0"/>
              <a:t>Distant and severe</a:t>
            </a:r>
          </a:p>
          <a:p>
            <a:pPr lvl="2"/>
            <a:r>
              <a:rPr lang="en-US" dirty="0"/>
              <a:t>Unbeliever</a:t>
            </a:r>
          </a:p>
          <a:p>
            <a:pPr lvl="1"/>
            <a:r>
              <a:rPr lang="en-US" sz="2700" dirty="0"/>
              <a:t>Elizabeth died of tuberculosis in 1732</a:t>
            </a:r>
          </a:p>
          <a:p>
            <a:pPr lvl="1"/>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Seeking Ordination</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Sought ordination in London</a:t>
            </a:r>
          </a:p>
          <a:p>
            <a:pPr lvl="1"/>
            <a:r>
              <a:rPr lang="en-US" sz="2700" dirty="0"/>
              <a:t>Rejected by Bishop of Chester</a:t>
            </a:r>
          </a:p>
          <a:p>
            <a:pPr lvl="1"/>
            <a:r>
              <a:rPr lang="en-US" sz="2700" dirty="0"/>
              <a:t>Rejected by Archbishop of York</a:t>
            </a:r>
          </a:p>
          <a:p>
            <a:pPr lvl="1"/>
            <a:r>
              <a:rPr lang="en-US" sz="2700" dirty="0"/>
              <a:t>Supposedly lacked sufficient education</a:t>
            </a:r>
          </a:p>
          <a:p>
            <a:pPr lvl="1"/>
            <a:r>
              <a:rPr lang="en-US" sz="2700" dirty="0"/>
              <a:t>Actually because they feared he was a Methodist</a:t>
            </a:r>
          </a:p>
          <a:p>
            <a:r>
              <a:rPr lang="en-US" dirty="0"/>
              <a:t>Long struggles</a:t>
            </a:r>
          </a:p>
          <a:p>
            <a:pPr lvl="1"/>
            <a:r>
              <a:rPr lang="en-US" sz="2700" dirty="0"/>
              <a:t>Worked as Surveyor of Tides 1757-1763</a:t>
            </a:r>
          </a:p>
          <a:p>
            <a:pPr lvl="1"/>
            <a:r>
              <a:rPr lang="en-US" sz="2700" dirty="0"/>
              <a:t>Preached wherever he could</a:t>
            </a:r>
          </a:p>
          <a:p>
            <a:endParaRPr lang="en-US" dirty="0"/>
          </a:p>
        </p:txBody>
      </p:sp>
    </p:spTree>
    <p:extLst>
      <p:ext uri="{BB962C8B-B14F-4D97-AF65-F5344CB8AC3E}">
        <p14:creationId xmlns:p14="http://schemas.microsoft.com/office/powerpoint/2010/main" val="29844128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Seeking Ordination</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Preaching opportunities</a:t>
            </a:r>
          </a:p>
          <a:p>
            <a:pPr lvl="1"/>
            <a:r>
              <a:rPr lang="en-US" sz="2700" dirty="0"/>
              <a:t>William Grimshaw of Haworth</a:t>
            </a:r>
          </a:p>
          <a:p>
            <a:pPr lvl="1"/>
            <a:r>
              <a:rPr lang="en-US" sz="2700" dirty="0"/>
              <a:t>Dissenting chapel in Warwick for several months</a:t>
            </a:r>
          </a:p>
          <a:p>
            <a:pPr lvl="1"/>
            <a:r>
              <a:rPr lang="en-US" sz="2700" dirty="0"/>
              <a:t>Dissenting chapel in Liverpool</a:t>
            </a:r>
          </a:p>
          <a:p>
            <a:pPr lvl="1"/>
            <a:r>
              <a:rPr lang="en-US" sz="2700" dirty="0"/>
              <a:t>Recruited by Wesley to be itinerant Methodist preacher</a:t>
            </a:r>
          </a:p>
          <a:p>
            <a:pPr lvl="2"/>
            <a:r>
              <a:rPr lang="en-US" dirty="0"/>
              <a:t>Did not believe health would hold up</a:t>
            </a:r>
          </a:p>
          <a:p>
            <a:pPr lvl="2"/>
            <a:r>
              <a:rPr lang="en-US" dirty="0"/>
              <a:t>Did not want to be away from Polly that much</a:t>
            </a:r>
          </a:p>
        </p:txBody>
      </p:sp>
    </p:spTree>
    <p:extLst>
      <p:ext uri="{BB962C8B-B14F-4D97-AF65-F5344CB8AC3E}">
        <p14:creationId xmlns:p14="http://schemas.microsoft.com/office/powerpoint/2010/main" val="190675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Seeking Ordination</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Anglican or Dissenter?</a:t>
            </a:r>
          </a:p>
          <a:p>
            <a:pPr lvl="1"/>
            <a:r>
              <a:rPr lang="en-US" sz="2700" dirty="0"/>
              <a:t>Dissenters wondered why he wouldn’t throw his lot in with them</a:t>
            </a:r>
          </a:p>
          <a:p>
            <a:pPr lvl="1"/>
            <a:r>
              <a:rPr lang="en-US" sz="2700" dirty="0"/>
              <a:t>Friends and family wanted him to remain in the Anglican Church</a:t>
            </a:r>
          </a:p>
          <a:p>
            <a:pPr lvl="1"/>
            <a:r>
              <a:rPr lang="en-US" sz="2700" dirty="0"/>
              <a:t>Couldn’t get ordained</a:t>
            </a:r>
          </a:p>
          <a:p>
            <a:pPr lvl="1"/>
            <a:r>
              <a:rPr lang="en-US" sz="2700" dirty="0"/>
              <a:t>Tough decision</a:t>
            </a:r>
          </a:p>
        </p:txBody>
      </p:sp>
    </p:spTree>
    <p:extLst>
      <p:ext uri="{BB962C8B-B14F-4D97-AF65-F5344CB8AC3E}">
        <p14:creationId xmlns:p14="http://schemas.microsoft.com/office/powerpoint/2010/main" val="3158974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Seeking Ordination</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William </a:t>
            </a:r>
            <a:r>
              <a:rPr lang="en-US" dirty="0" err="1"/>
              <a:t>Legge</a:t>
            </a:r>
            <a:r>
              <a:rPr lang="en-US" dirty="0"/>
              <a:t>, Earl of Dartmouth</a:t>
            </a:r>
          </a:p>
          <a:p>
            <a:pPr lvl="1"/>
            <a:r>
              <a:rPr lang="en-US" sz="2700" dirty="0"/>
              <a:t>Warm evangelical</a:t>
            </a:r>
          </a:p>
          <a:p>
            <a:pPr lvl="1"/>
            <a:r>
              <a:rPr lang="en-US" sz="2700" dirty="0"/>
              <a:t>Offered Olney parish to Newton</a:t>
            </a:r>
          </a:p>
          <a:p>
            <a:pPr lvl="1"/>
            <a:r>
              <a:rPr lang="en-US" sz="2700" dirty="0"/>
              <a:t>Back to London for ordination</a:t>
            </a:r>
          </a:p>
          <a:p>
            <a:pPr lvl="2"/>
            <a:r>
              <a:rPr lang="en-US" dirty="0"/>
              <a:t>Second “No” from Bishop of Chester</a:t>
            </a:r>
          </a:p>
          <a:p>
            <a:pPr lvl="2"/>
            <a:r>
              <a:rPr lang="en-US" dirty="0"/>
              <a:t>Second “No” from Bishop of Lincoln</a:t>
            </a:r>
          </a:p>
          <a:p>
            <a:pPr lvl="2"/>
            <a:r>
              <a:rPr lang="en-US" dirty="0"/>
              <a:t>“No” from a second Archbishop of York</a:t>
            </a:r>
          </a:p>
          <a:p>
            <a:pPr lvl="2"/>
            <a:r>
              <a:rPr lang="en-US" dirty="0"/>
              <a:t>Dartmouth pressured Bishop of Lincoln, who relented</a:t>
            </a:r>
          </a:p>
        </p:txBody>
      </p:sp>
    </p:spTree>
    <p:extLst>
      <p:ext uri="{BB962C8B-B14F-4D97-AF65-F5344CB8AC3E}">
        <p14:creationId xmlns:p14="http://schemas.microsoft.com/office/powerpoint/2010/main" val="34214247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a:xfrm>
            <a:off x="1042988" y="225425"/>
            <a:ext cx="7705725" cy="863600"/>
          </a:xfrm>
        </p:spPr>
        <p:txBody>
          <a:bodyPr wrap="square" anchor="b">
            <a:normAutofit/>
          </a:bodyPr>
          <a:lstStyle/>
          <a:p>
            <a:r>
              <a:rPr lang="en-US" dirty="0"/>
              <a:t>Seeking Ordination</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sz="half" idx="1"/>
          </p:nvPr>
        </p:nvSpPr>
        <p:spPr>
          <a:xfrm>
            <a:off x="914400" y="1304925"/>
            <a:ext cx="3905250" cy="4895850"/>
          </a:xfrm>
        </p:spPr>
        <p:txBody>
          <a:bodyPr wrap="square" anchor="t">
            <a:normAutofit/>
          </a:bodyPr>
          <a:lstStyle/>
          <a:p>
            <a:r>
              <a:rPr lang="en-US" sz="3000" dirty="0"/>
              <a:t>Newton ordained as Anglican priest on April 29, 1764</a:t>
            </a:r>
          </a:p>
          <a:p>
            <a:pPr lvl="1"/>
            <a:r>
              <a:rPr lang="en-US" sz="2700" dirty="0"/>
              <a:t>Seven years waiting</a:t>
            </a:r>
          </a:p>
          <a:p>
            <a:pPr lvl="1"/>
            <a:r>
              <a:rPr lang="en-US" sz="2700" dirty="0"/>
              <a:t>38 years old</a:t>
            </a:r>
          </a:p>
          <a:p>
            <a:pPr lvl="1"/>
            <a:r>
              <a:rPr lang="en-US" sz="2700" dirty="0"/>
              <a:t>Pastor in Olney, Buckinghamshire</a:t>
            </a:r>
          </a:p>
        </p:txBody>
      </p:sp>
      <p:pic>
        <p:nvPicPr>
          <p:cNvPr id="4098" name="Picture 2" descr="Olney, Buckinghamshire - Wikipedia">
            <a:extLst>
              <a:ext uri="{FF2B5EF4-FFF2-40B4-BE49-F238E27FC236}">
                <a16:creationId xmlns:a16="http://schemas.microsoft.com/office/drawing/2014/main" id="{F3AE69CF-1DDC-4292-B1A9-9CB92DA4C49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72050" y="1518324"/>
            <a:ext cx="3776663" cy="4469051"/>
          </a:xfrm>
          <a:prstGeom prst="rect">
            <a:avLst/>
          </a:prstGeom>
          <a:solidFill>
            <a:srgbClr val="FFFFFF"/>
          </a:solidFill>
        </p:spPr>
      </p:pic>
      <p:sp>
        <p:nvSpPr>
          <p:cNvPr id="4" name="Star: 5 Points 3">
            <a:extLst>
              <a:ext uri="{FF2B5EF4-FFF2-40B4-BE49-F238E27FC236}">
                <a16:creationId xmlns:a16="http://schemas.microsoft.com/office/drawing/2014/main" id="{920625AA-74BA-4D55-9287-1B88D8DD08FD}"/>
              </a:ext>
            </a:extLst>
          </p:cNvPr>
          <p:cNvSpPr/>
          <p:nvPr/>
        </p:nvSpPr>
        <p:spPr bwMode="auto">
          <a:xfrm>
            <a:off x="7162800" y="17526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44306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6221E-84C3-404D-B7D7-41C88DD0488E}"/>
              </a:ext>
            </a:extLst>
          </p:cNvPr>
          <p:cNvSpPr>
            <a:spLocks noGrp="1"/>
          </p:cNvSpPr>
          <p:nvPr>
            <p:ph type="title"/>
          </p:nvPr>
        </p:nvSpPr>
        <p:spPr/>
        <p:txBody>
          <a:bodyPr/>
          <a:lstStyle/>
          <a:p>
            <a:r>
              <a:rPr lang="en-US" dirty="0"/>
              <a:t>Influence through grace</a:t>
            </a:r>
            <a:br>
              <a:rPr lang="en-US" dirty="0"/>
            </a:br>
            <a:r>
              <a:rPr lang="en-US" sz="3200" dirty="0"/>
              <a:t>1764-1807</a:t>
            </a:r>
            <a:endParaRPr lang="en-US" dirty="0"/>
          </a:p>
        </p:txBody>
      </p:sp>
      <p:sp>
        <p:nvSpPr>
          <p:cNvPr id="3" name="Text Placeholder 2">
            <a:extLst>
              <a:ext uri="{FF2B5EF4-FFF2-40B4-BE49-F238E27FC236}">
                <a16:creationId xmlns:a16="http://schemas.microsoft.com/office/drawing/2014/main" id="{0D93BEB4-3881-4603-89CC-262AED680E58}"/>
              </a:ext>
            </a:extLst>
          </p:cNvPr>
          <p:cNvSpPr>
            <a:spLocks noGrp="1"/>
          </p:cNvSpPr>
          <p:nvPr>
            <p:ph type="body" idx="1"/>
          </p:nvPr>
        </p:nvSpPr>
        <p:spPr/>
        <p:txBody>
          <a:bodyPr/>
          <a:lstStyle/>
          <a:p>
            <a:r>
              <a:rPr lang="en-US" dirty="0"/>
              <a:t>Part 2</a:t>
            </a:r>
          </a:p>
        </p:txBody>
      </p:sp>
    </p:spTree>
    <p:extLst>
      <p:ext uri="{BB962C8B-B14F-4D97-AF65-F5344CB8AC3E}">
        <p14:creationId xmlns:p14="http://schemas.microsoft.com/office/powerpoint/2010/main" val="23226403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t>Olney Pastor</a:t>
            </a:r>
          </a:p>
        </p:txBody>
      </p:sp>
      <p:sp>
        <p:nvSpPr>
          <p:cNvPr id="3" name="Subtitle 2"/>
          <p:cNvSpPr>
            <a:spLocks noGrp="1"/>
          </p:cNvSpPr>
          <p:nvPr>
            <p:ph type="subTitle" idx="1"/>
          </p:nvPr>
        </p:nvSpPr>
        <p:spPr/>
        <p:txBody>
          <a:bodyPr/>
          <a:lstStyle/>
          <a:p>
            <a:pPr algn="ctr"/>
            <a:r>
              <a:rPr lang="en-US" sz="3600" dirty="0"/>
              <a:t>1764-1779</a:t>
            </a:r>
          </a:p>
          <a:p>
            <a:pPr algn="ctr"/>
            <a:r>
              <a:rPr lang="en-US" sz="3600" dirty="0"/>
              <a:t>Age 39-54</a:t>
            </a:r>
          </a:p>
        </p:txBody>
      </p:sp>
    </p:spTree>
    <p:extLst>
      <p:ext uri="{BB962C8B-B14F-4D97-AF65-F5344CB8AC3E}">
        <p14:creationId xmlns:p14="http://schemas.microsoft.com/office/powerpoint/2010/main" val="32401137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Town</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Perfect fit</a:t>
            </a:r>
          </a:p>
          <a:p>
            <a:pPr lvl="1"/>
            <a:r>
              <a:rPr lang="en-US" sz="2700" dirty="0"/>
              <a:t>Small town of about 2,000 people</a:t>
            </a:r>
          </a:p>
          <a:p>
            <a:pPr lvl="1"/>
            <a:r>
              <a:rPr lang="en-US" sz="2700" dirty="0"/>
              <a:t>Mostly lower class</a:t>
            </a:r>
          </a:p>
          <a:p>
            <a:pPr lvl="1"/>
            <a:r>
              <a:rPr lang="en-US" sz="2700" dirty="0"/>
              <a:t>About 40% dissenters</a:t>
            </a:r>
          </a:p>
          <a:p>
            <a:pPr lvl="2"/>
            <a:r>
              <a:rPr lang="en-US" dirty="0"/>
              <a:t>Newton got along well with dissenters</a:t>
            </a:r>
          </a:p>
          <a:p>
            <a:pPr lvl="2"/>
            <a:r>
              <a:rPr lang="en-US" dirty="0"/>
              <a:t>His humility disarmed his enemies</a:t>
            </a:r>
          </a:p>
          <a:p>
            <a:pPr lvl="1"/>
            <a:r>
              <a:rPr lang="en-US" sz="2700" dirty="0"/>
              <a:t>Evangelical theology with advantages of being in established church</a:t>
            </a:r>
          </a:p>
        </p:txBody>
      </p:sp>
    </p:spTree>
    <p:extLst>
      <p:ext uri="{BB962C8B-B14F-4D97-AF65-F5344CB8AC3E}">
        <p14:creationId xmlns:p14="http://schemas.microsoft.com/office/powerpoint/2010/main" val="1214042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Preaching</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Parish ministry</a:t>
            </a:r>
          </a:p>
          <a:p>
            <a:pPr lvl="1"/>
            <a:r>
              <a:rPr lang="en-US" sz="2700" dirty="0"/>
              <a:t>Preached each Sunday in the morning and afternoon</a:t>
            </a:r>
          </a:p>
          <a:p>
            <a:pPr lvl="1"/>
            <a:r>
              <a:rPr lang="en-US" sz="2700" dirty="0"/>
              <a:t>Preached to small group at vicarage on Sunday night</a:t>
            </a:r>
          </a:p>
          <a:p>
            <a:pPr lvl="1"/>
            <a:r>
              <a:rPr lang="en-US" sz="2700" dirty="0"/>
              <a:t>Kept sermons to exactly one hour</a:t>
            </a:r>
          </a:p>
          <a:p>
            <a:pPr marL="457200" lvl="1" indent="0">
              <a:buNone/>
            </a:pPr>
            <a:r>
              <a:rPr lang="en-US" sz="2700" dirty="0">
                <a:solidFill>
                  <a:srgbClr val="0070C0"/>
                </a:solidFill>
                <a:effectLst/>
                <a:ea typeface="Calibri" panose="020F0502020204030204" pitchFamily="34" charset="0"/>
              </a:rPr>
              <a:t>“Overlong sermons break in upon family concerns and often call off the thoughts from the sermon to the pudding at home that is in danger of being overboiled”</a:t>
            </a:r>
            <a:endParaRPr lang="en-US" sz="2700" dirty="0">
              <a:solidFill>
                <a:srgbClr val="0070C0"/>
              </a:solidFill>
            </a:endParaRPr>
          </a:p>
        </p:txBody>
      </p:sp>
    </p:spTree>
    <p:extLst>
      <p:ext uri="{BB962C8B-B14F-4D97-AF65-F5344CB8AC3E}">
        <p14:creationId xmlns:p14="http://schemas.microsoft.com/office/powerpoint/2010/main" val="25737446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Preaching</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0" indent="0">
              <a:buNone/>
            </a:pPr>
            <a:endParaRPr lang="en-US" sz="2700" dirty="0">
              <a:solidFill>
                <a:srgbClr val="0070C0"/>
              </a:solidFill>
            </a:endParaRPr>
          </a:p>
          <a:p>
            <a:pPr marL="0" indent="0">
              <a:buNone/>
            </a:pPr>
            <a:r>
              <a:rPr lang="en-US" sz="2700" dirty="0">
                <a:solidFill>
                  <a:srgbClr val="0070C0"/>
                </a:solidFill>
                <a:effectLst/>
                <a:latin typeface="+mj-lt"/>
                <a:ea typeface="Calibri" panose="020F0502020204030204" pitchFamily="34" charset="0"/>
              </a:rPr>
              <a:t>“Grace, free grace, must be the substance of my discourse, to tell all the world from my own experience that there is mercy for blasphemers, for the most hardened, the most complicated wretches.”</a:t>
            </a:r>
          </a:p>
          <a:p>
            <a:pPr marL="0" indent="0">
              <a:buNone/>
            </a:pPr>
            <a:endParaRPr lang="en-US" sz="2700" dirty="0">
              <a:solidFill>
                <a:srgbClr val="0070C0"/>
              </a:solidFill>
              <a:latin typeface="+mj-lt"/>
              <a:ea typeface="Calibri" panose="020F0502020204030204" pitchFamily="34" charset="0"/>
            </a:endParaRPr>
          </a:p>
          <a:p>
            <a:r>
              <a:rPr lang="en-US" dirty="0">
                <a:effectLst/>
                <a:latin typeface="+mj-lt"/>
                <a:ea typeface="Calibri" panose="020F0502020204030204" pitchFamily="34" charset="0"/>
              </a:rPr>
              <a:t>First Olney sermon: Psalm 130:1 </a:t>
            </a:r>
          </a:p>
          <a:p>
            <a:pPr lvl="1"/>
            <a:r>
              <a:rPr lang="en-US" sz="2700" dirty="0">
                <a:effectLst/>
                <a:latin typeface="+mj-lt"/>
                <a:ea typeface="Calibri" panose="020F0502020204030204" pitchFamily="34" charset="0"/>
              </a:rPr>
              <a:t>“Out of the depths have I cried unto thee, O Lord.”</a:t>
            </a:r>
            <a:endParaRPr lang="en-US" sz="2700" dirty="0">
              <a:latin typeface="+mj-lt"/>
            </a:endParaRPr>
          </a:p>
        </p:txBody>
      </p:sp>
    </p:spTree>
    <p:extLst>
      <p:ext uri="{BB962C8B-B14F-4D97-AF65-F5344CB8AC3E}">
        <p14:creationId xmlns:p14="http://schemas.microsoft.com/office/powerpoint/2010/main" val="1431710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ext Box 3"/>
          <p:cNvSpPr txBox="1">
            <a:spLocks noChangeArrowheads="1"/>
          </p:cNvSpPr>
          <p:nvPr/>
        </p:nvSpPr>
        <p:spPr bwMode="auto">
          <a:xfrm>
            <a:off x="533400" y="2438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sz="3200">
              <a:latin typeface="Tahoma" pitchFamily="34" charset="0"/>
            </a:endParaRPr>
          </a:p>
        </p:txBody>
      </p:sp>
      <p:sp>
        <p:nvSpPr>
          <p:cNvPr id="69637" name="Text Box 5"/>
          <p:cNvSpPr txBox="1">
            <a:spLocks noChangeArrowheads="1"/>
          </p:cNvSpPr>
          <p:nvPr/>
        </p:nvSpPr>
        <p:spPr bwMode="auto">
          <a:xfrm>
            <a:off x="6705600" y="2667000"/>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a:endParaRPr lang="en-US"/>
          </a:p>
        </p:txBody>
      </p:sp>
      <p:sp>
        <p:nvSpPr>
          <p:cNvPr id="69641" name="Rectangle 9"/>
          <p:cNvSpPr>
            <a:spLocks noGrp="1" noChangeArrowheads="1"/>
          </p:cNvSpPr>
          <p:nvPr>
            <p:ph type="title"/>
          </p:nvPr>
        </p:nvSpPr>
        <p:spPr/>
        <p:txBody>
          <a:bodyPr/>
          <a:lstStyle/>
          <a:p>
            <a:r>
              <a:rPr lang="en-US" dirty="0"/>
              <a:t>Family Background</a:t>
            </a:r>
          </a:p>
        </p:txBody>
      </p:sp>
      <p:sp>
        <p:nvSpPr>
          <p:cNvPr id="69644" name="Rectangle 12"/>
          <p:cNvSpPr>
            <a:spLocks noGrp="1" noChangeArrowheads="1"/>
          </p:cNvSpPr>
          <p:nvPr>
            <p:ph idx="1"/>
          </p:nvPr>
        </p:nvSpPr>
        <p:spPr/>
        <p:txBody>
          <a:bodyPr/>
          <a:lstStyle/>
          <a:p>
            <a:r>
              <a:rPr lang="en-US" dirty="0"/>
              <a:t>Dad remarried to widow</a:t>
            </a:r>
          </a:p>
          <a:p>
            <a:pPr lvl="1"/>
            <a:r>
              <a:rPr lang="en-US" sz="2700" dirty="0"/>
              <a:t>Focused on three new children</a:t>
            </a:r>
          </a:p>
          <a:p>
            <a:pPr lvl="1"/>
            <a:r>
              <a:rPr lang="en-US" sz="2700" dirty="0"/>
              <a:t>John ignored</a:t>
            </a:r>
          </a:p>
          <a:p>
            <a:r>
              <a:rPr lang="en-US" dirty="0"/>
              <a:t>Formal education ended at age 10</a:t>
            </a:r>
          </a:p>
          <a:p>
            <a:pPr lvl="1"/>
            <a:r>
              <a:rPr lang="en-US" sz="2700" dirty="0"/>
              <a:t>Had shown promise, winning Latin prize</a:t>
            </a:r>
          </a:p>
          <a:p>
            <a:r>
              <a:rPr lang="en-US" dirty="0"/>
              <a:t>Sent to sea</a:t>
            </a:r>
          </a:p>
          <a:p>
            <a:pPr lvl="1"/>
            <a:r>
              <a:rPr lang="en-US" sz="2700" dirty="0"/>
              <a:t>Sailed, age 10-16</a:t>
            </a:r>
          </a:p>
          <a:p>
            <a:pPr lvl="1"/>
            <a:r>
              <a:rPr lang="en-US" sz="2700" dirty="0"/>
              <a:t>Developed bad habits</a:t>
            </a:r>
          </a:p>
          <a:p>
            <a:endParaRPr lang="en-US" sz="2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Pastoring</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Parish ministry</a:t>
            </a:r>
          </a:p>
          <a:p>
            <a:pPr lvl="1"/>
            <a:r>
              <a:rPr lang="en-US" sz="2700" dirty="0"/>
              <a:t>Visited every weekday afternoon</a:t>
            </a:r>
          </a:p>
          <a:p>
            <a:pPr lvl="2"/>
            <a:r>
              <a:rPr lang="en-US" dirty="0"/>
              <a:t>Three or four visits of an hour each</a:t>
            </a:r>
          </a:p>
          <a:p>
            <a:pPr lvl="2"/>
            <a:r>
              <a:rPr lang="en-US" dirty="0"/>
              <a:t>Wore a sailor’s jacket, told a lot of jokes, and tried to make people feel comfortable around him</a:t>
            </a:r>
          </a:p>
          <a:p>
            <a:pPr lvl="1"/>
            <a:r>
              <a:rPr lang="en-US" sz="2700" dirty="0"/>
              <a:t>Thursday morning weekly services of children</a:t>
            </a:r>
          </a:p>
          <a:p>
            <a:pPr lvl="2"/>
            <a:r>
              <a:rPr lang="en-US" dirty="0"/>
              <a:t>200 kids, many from dissenting homes</a:t>
            </a:r>
          </a:p>
          <a:p>
            <a:pPr lvl="2"/>
            <a:r>
              <a:rPr lang="en-US" dirty="0"/>
              <a:t>Wrote poetry and music for them and designed instruction at their level</a:t>
            </a:r>
          </a:p>
        </p:txBody>
      </p:sp>
    </p:spTree>
    <p:extLst>
      <p:ext uri="{BB962C8B-B14F-4D97-AF65-F5344CB8AC3E}">
        <p14:creationId xmlns:p14="http://schemas.microsoft.com/office/powerpoint/2010/main" val="2453615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Authentic Narrative</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Convinced to write his autobiography</a:t>
            </a:r>
          </a:p>
          <a:p>
            <a:r>
              <a:rPr lang="en-US" i="1" dirty="0"/>
              <a:t>An Authentic Narrative of Some Remarkable and Interesting Particulars in the Life of John Newton </a:t>
            </a:r>
            <a:r>
              <a:rPr lang="en-US" dirty="0"/>
              <a:t>(1764)</a:t>
            </a:r>
          </a:p>
          <a:p>
            <a:pPr lvl="1"/>
            <a:r>
              <a:rPr lang="en-US" sz="2700" dirty="0"/>
              <a:t>Tells his story up to 1755</a:t>
            </a:r>
          </a:p>
          <a:p>
            <a:pPr lvl="1"/>
            <a:r>
              <a:rPr lang="en-US" sz="2700" dirty="0"/>
              <a:t>Published four months after arrival in Olney</a:t>
            </a:r>
          </a:p>
          <a:p>
            <a:pPr lvl="1"/>
            <a:r>
              <a:rPr lang="en-US" sz="2700" dirty="0"/>
              <a:t>Instant bestseller</a:t>
            </a:r>
          </a:p>
          <a:p>
            <a:pPr lvl="1"/>
            <a:r>
              <a:rPr lang="en-US" sz="2700" dirty="0"/>
              <a:t>By 1785, 10 British editions, 1 French, 1 Dutch, 1 Scandinavian, and 8 American</a:t>
            </a:r>
          </a:p>
        </p:txBody>
      </p:sp>
    </p:spTree>
    <p:extLst>
      <p:ext uri="{BB962C8B-B14F-4D97-AF65-F5344CB8AC3E}">
        <p14:creationId xmlns:p14="http://schemas.microsoft.com/office/powerpoint/2010/main" val="28359286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Church</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Growth</a:t>
            </a:r>
          </a:p>
          <a:p>
            <a:pPr lvl="1"/>
            <a:r>
              <a:rPr lang="en-US" sz="2500" dirty="0"/>
              <a:t>Church grew from 200 to 600 members</a:t>
            </a:r>
          </a:p>
          <a:p>
            <a:pPr lvl="1"/>
            <a:r>
              <a:rPr lang="en-US" sz="2500" dirty="0"/>
              <a:t>Added Tuesday morning adult prayer meeting</a:t>
            </a:r>
          </a:p>
          <a:p>
            <a:pPr lvl="1"/>
            <a:r>
              <a:rPr lang="en-US" sz="2500" dirty="0"/>
              <a:t>Thursday evening adult instruction</a:t>
            </a:r>
          </a:p>
          <a:p>
            <a:pPr lvl="1"/>
            <a:r>
              <a:rPr lang="en-US" sz="2500" dirty="0"/>
              <a:t>Expanded building</a:t>
            </a:r>
          </a:p>
        </p:txBody>
      </p:sp>
    </p:spTree>
    <p:extLst>
      <p:ext uri="{BB962C8B-B14F-4D97-AF65-F5344CB8AC3E}">
        <p14:creationId xmlns:p14="http://schemas.microsoft.com/office/powerpoint/2010/main" val="17905393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Church</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Help</a:t>
            </a:r>
          </a:p>
          <a:p>
            <a:pPr lvl="1"/>
            <a:r>
              <a:rPr lang="en-US" sz="2700" dirty="0"/>
              <a:t>Small salary</a:t>
            </a:r>
          </a:p>
          <a:p>
            <a:pPr lvl="1"/>
            <a:r>
              <a:rPr lang="en-US" sz="2700" dirty="0"/>
              <a:t>John Thornton</a:t>
            </a:r>
          </a:p>
          <a:p>
            <a:pPr lvl="2"/>
            <a:r>
              <a:rPr lang="en-US" dirty="0"/>
              <a:t>Director of Bank of London</a:t>
            </a:r>
          </a:p>
          <a:p>
            <a:pPr lvl="2"/>
            <a:r>
              <a:rPr lang="en-US" dirty="0"/>
              <a:t>Member of the </a:t>
            </a:r>
            <a:r>
              <a:rPr lang="en-US" dirty="0" err="1"/>
              <a:t>Clapham</a:t>
            </a:r>
            <a:r>
              <a:rPr lang="en-US" dirty="0"/>
              <a:t> Sect</a:t>
            </a:r>
          </a:p>
          <a:p>
            <a:pPr lvl="2"/>
            <a:r>
              <a:rPr lang="en-US" dirty="0"/>
              <a:t>Visited Olney and saw the work</a:t>
            </a:r>
          </a:p>
          <a:p>
            <a:pPr lvl="2"/>
            <a:r>
              <a:rPr lang="en-US" dirty="0"/>
              <a:t>So impressed he supplemented Newton’s salary by 200 pounds per year</a:t>
            </a:r>
          </a:p>
          <a:p>
            <a:r>
              <a:rPr lang="en-US" dirty="0"/>
              <a:t>Polly was a wonderful pastor’s wife</a:t>
            </a:r>
          </a:p>
          <a:p>
            <a:pPr lvl="1"/>
            <a:endParaRPr lang="en-US" sz="2500" dirty="0"/>
          </a:p>
        </p:txBody>
      </p:sp>
    </p:spTree>
    <p:extLst>
      <p:ext uri="{BB962C8B-B14F-4D97-AF65-F5344CB8AC3E}">
        <p14:creationId xmlns:p14="http://schemas.microsoft.com/office/powerpoint/2010/main" val="28939722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Ministry</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Expanded ministry</a:t>
            </a:r>
          </a:p>
          <a:p>
            <a:pPr lvl="1"/>
            <a:r>
              <a:rPr lang="en-US" sz="2700" dirty="0"/>
              <a:t>Invitations to preach across England</a:t>
            </a:r>
          </a:p>
          <a:p>
            <a:pPr lvl="1"/>
            <a:r>
              <a:rPr lang="en-US" sz="2700" dirty="0"/>
              <a:t>Preached for evangelicals, whether Anglican or not</a:t>
            </a:r>
          </a:p>
          <a:p>
            <a:pPr lvl="1"/>
            <a:r>
              <a:rPr lang="en-US" sz="2500" dirty="0"/>
              <a:t>Polly joined him in 650-mile journey in 1771 to preach for his evangelical friends</a:t>
            </a:r>
          </a:p>
          <a:p>
            <a:pPr lvl="1"/>
            <a:r>
              <a:rPr lang="en-US" sz="2500" dirty="0"/>
              <a:t>Newton regularly wrote to Polly when they had to be separated</a:t>
            </a:r>
          </a:p>
          <a:p>
            <a:pPr marL="457200" lvl="1" indent="0">
              <a:buNone/>
            </a:pPr>
            <a:r>
              <a:rPr lang="en-US" sz="2700" dirty="0">
                <a:solidFill>
                  <a:srgbClr val="0070C0"/>
                </a:solidFill>
                <a:effectLst/>
                <a:ea typeface="Calibri" panose="020F0502020204030204" pitchFamily="34" charset="0"/>
              </a:rPr>
              <a:t>“I am always a little awkward without you, and every room where you are not present looks unfurnished” </a:t>
            </a:r>
            <a:endParaRPr lang="en-US" sz="2700" dirty="0">
              <a:solidFill>
                <a:srgbClr val="0070C0"/>
              </a:solidFill>
            </a:endParaRPr>
          </a:p>
        </p:txBody>
      </p:sp>
    </p:spTree>
    <p:extLst>
      <p:ext uri="{BB962C8B-B14F-4D97-AF65-F5344CB8AC3E}">
        <p14:creationId xmlns:p14="http://schemas.microsoft.com/office/powerpoint/2010/main" val="19983848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Ministry</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Personal Devotion</a:t>
            </a:r>
          </a:p>
          <a:p>
            <a:pPr lvl="1"/>
            <a:r>
              <a:rPr lang="en-US" sz="2700" dirty="0"/>
              <a:t>Rose early to have two hours of time with Christ every morning</a:t>
            </a:r>
          </a:p>
          <a:p>
            <a:pPr marL="457200" lvl="1" indent="0">
              <a:buNone/>
            </a:pPr>
            <a:endParaRPr lang="en-US" sz="2500" dirty="0">
              <a:solidFill>
                <a:srgbClr val="0070C0"/>
              </a:solidFill>
              <a:latin typeface="+mj-lt"/>
            </a:endParaRPr>
          </a:p>
          <a:p>
            <a:pPr marL="457200" lvl="1" indent="0">
              <a:buNone/>
            </a:pPr>
            <a:r>
              <a:rPr lang="en-US" sz="2700" dirty="0">
                <a:solidFill>
                  <a:srgbClr val="0070C0"/>
                </a:solidFill>
                <a:effectLst/>
                <a:latin typeface="+mj-lt"/>
                <a:ea typeface="Calibri" panose="020F0502020204030204" pitchFamily="34" charset="0"/>
              </a:rPr>
              <a:t>“The one [Bible reading] is the fountain of living water and the other [prayer] is the bucket with which we are to draw” </a:t>
            </a:r>
            <a:endParaRPr lang="en-US" sz="2700" dirty="0">
              <a:solidFill>
                <a:srgbClr val="0070C0"/>
              </a:solidFill>
              <a:latin typeface="+mj-lt"/>
            </a:endParaRPr>
          </a:p>
        </p:txBody>
      </p:sp>
    </p:spTree>
    <p:extLst>
      <p:ext uri="{BB962C8B-B14F-4D97-AF65-F5344CB8AC3E}">
        <p14:creationId xmlns:p14="http://schemas.microsoft.com/office/powerpoint/2010/main" val="23662935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a:xfrm>
            <a:off x="1042988" y="225425"/>
            <a:ext cx="7705725" cy="863600"/>
          </a:xfrm>
        </p:spPr>
        <p:txBody>
          <a:bodyPr wrap="square" anchor="b">
            <a:normAutofit/>
          </a:bodyPr>
          <a:lstStyle/>
          <a:p>
            <a:r>
              <a:rPr lang="en-US" dirty="0"/>
              <a:t>Cowper</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sz="half" idx="1"/>
          </p:nvPr>
        </p:nvSpPr>
        <p:spPr>
          <a:xfrm>
            <a:off x="1042988" y="1304925"/>
            <a:ext cx="3776662" cy="4895850"/>
          </a:xfrm>
        </p:spPr>
        <p:txBody>
          <a:bodyPr wrap="square" anchor="t">
            <a:normAutofit/>
          </a:bodyPr>
          <a:lstStyle/>
          <a:p>
            <a:r>
              <a:rPr lang="en-US" dirty="0"/>
              <a:t>Friendship with William Cowper</a:t>
            </a:r>
          </a:p>
          <a:p>
            <a:pPr lvl="1"/>
            <a:r>
              <a:rPr lang="en-US" sz="2800"/>
              <a:t>Brilliant, well-bred young man</a:t>
            </a:r>
          </a:p>
        </p:txBody>
      </p:sp>
      <p:pic>
        <p:nvPicPr>
          <p:cNvPr id="5122" name="Picture 2" descr="William Cowper - Wikipedia">
            <a:extLst>
              <a:ext uri="{FF2B5EF4-FFF2-40B4-BE49-F238E27FC236}">
                <a16:creationId xmlns:a16="http://schemas.microsoft.com/office/drawing/2014/main" id="{A1266B66-E341-421D-A25C-8237EE77100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2" r="2652"/>
          <a:stretch/>
        </p:blipFill>
        <p:spPr bwMode="auto">
          <a:xfrm>
            <a:off x="4972050" y="1304925"/>
            <a:ext cx="3776663" cy="4895850"/>
          </a:xfrm>
          <a:prstGeom prst="rect">
            <a:avLst/>
          </a:prstGeom>
          <a:solidFill>
            <a:srgbClr val="FFFFFF"/>
          </a:solidFill>
        </p:spPr>
      </p:pic>
    </p:spTree>
    <p:extLst>
      <p:ext uri="{BB962C8B-B14F-4D97-AF65-F5344CB8AC3E}">
        <p14:creationId xmlns:p14="http://schemas.microsoft.com/office/powerpoint/2010/main" val="44720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Cowper</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lvl="1"/>
            <a:r>
              <a:rPr lang="en-US" sz="2700" dirty="0"/>
              <a:t>Nervous breakdown – 2 years in asylum</a:t>
            </a:r>
          </a:p>
          <a:p>
            <a:pPr lvl="1"/>
            <a:r>
              <a:rPr lang="en-US" sz="2700" dirty="0"/>
              <a:t>Lived with Pastor Morley and Mary Unwin</a:t>
            </a:r>
          </a:p>
          <a:p>
            <a:pPr lvl="1"/>
            <a:r>
              <a:rPr lang="en-US" sz="2700" dirty="0"/>
              <a:t>Morley fell off a horse and died</a:t>
            </a:r>
          </a:p>
          <a:p>
            <a:pPr lvl="1"/>
            <a:r>
              <a:rPr lang="en-US" sz="2700" dirty="0"/>
              <a:t>Newton invited Cowper, Mary Unwin, and Mary’s daughter Susanna to live with him and Mary in 1767</a:t>
            </a:r>
          </a:p>
        </p:txBody>
      </p:sp>
    </p:spTree>
    <p:extLst>
      <p:ext uri="{BB962C8B-B14F-4D97-AF65-F5344CB8AC3E}">
        <p14:creationId xmlns:p14="http://schemas.microsoft.com/office/powerpoint/2010/main" val="14780982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Cowper</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Collaboration</a:t>
            </a:r>
          </a:p>
          <a:p>
            <a:pPr lvl="1"/>
            <a:r>
              <a:rPr lang="en-US" sz="2700" dirty="0" err="1"/>
              <a:t>Unwins</a:t>
            </a:r>
            <a:r>
              <a:rPr lang="en-US" sz="2700" dirty="0"/>
              <a:t> and Cowper lived near Newtons</a:t>
            </a:r>
          </a:p>
          <a:p>
            <a:pPr lvl="1"/>
            <a:r>
              <a:rPr lang="en-US" sz="2700" dirty="0"/>
              <a:t>Cowper assisted Newton in parish work</a:t>
            </a:r>
          </a:p>
          <a:p>
            <a:pPr lvl="1"/>
            <a:r>
              <a:rPr lang="en-US" sz="2700" dirty="0"/>
              <a:t>Visited the sick and poor</a:t>
            </a:r>
          </a:p>
          <a:p>
            <a:pPr lvl="1"/>
            <a:r>
              <a:rPr lang="en-US" sz="2700" dirty="0"/>
              <a:t>Led prayer meetings</a:t>
            </a:r>
          </a:p>
          <a:p>
            <a:pPr lvl="1"/>
            <a:r>
              <a:rPr lang="en-US" sz="2700" dirty="0"/>
              <a:t>Daily theology discussions with Newton</a:t>
            </a:r>
            <a:endParaRPr lang="en-US" dirty="0">
              <a:latin typeface="+mj-lt"/>
            </a:endParaRPr>
          </a:p>
          <a:p>
            <a:pPr marL="457200" lvl="1" indent="0">
              <a:buNone/>
            </a:pPr>
            <a:r>
              <a:rPr lang="en-US" sz="2700" dirty="0">
                <a:solidFill>
                  <a:srgbClr val="0070C0"/>
                </a:solidFill>
                <a:effectLst/>
                <a:latin typeface="+mj-lt"/>
                <a:ea typeface="Calibri" panose="020F0502020204030204" pitchFamily="34" charset="0"/>
              </a:rPr>
              <a:t>“I don’t know a person upon earth I consult upon a text of Scripture or any point of conscience so much to my satisfaction as Mr. Cowper” </a:t>
            </a:r>
            <a:endParaRPr lang="en-US" sz="2700" dirty="0">
              <a:solidFill>
                <a:srgbClr val="0070C0"/>
              </a:solidFill>
              <a:latin typeface="+mj-lt"/>
            </a:endParaRPr>
          </a:p>
        </p:txBody>
      </p:sp>
    </p:spTree>
    <p:extLst>
      <p:ext uri="{BB962C8B-B14F-4D97-AF65-F5344CB8AC3E}">
        <p14:creationId xmlns:p14="http://schemas.microsoft.com/office/powerpoint/2010/main" val="3933833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Cowper</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Hymnbook</a:t>
            </a:r>
          </a:p>
          <a:p>
            <a:pPr lvl="1"/>
            <a:r>
              <a:rPr lang="en-US" sz="2700" dirty="0"/>
              <a:t>Began writing hymns together in 1771</a:t>
            </a:r>
            <a:endParaRPr lang="en-US" sz="2700" dirty="0">
              <a:solidFill>
                <a:srgbClr val="0070C0"/>
              </a:solidFill>
            </a:endParaRPr>
          </a:p>
          <a:p>
            <a:pPr lvl="1"/>
            <a:r>
              <a:rPr lang="en-US" sz="2700" dirty="0"/>
              <a:t>Cowper wrote over 60 hymns by 1773</a:t>
            </a:r>
          </a:p>
          <a:p>
            <a:pPr lvl="2"/>
            <a:r>
              <a:rPr lang="en-US" dirty="0"/>
              <a:t>Beautiful, complex poetry</a:t>
            </a:r>
          </a:p>
          <a:p>
            <a:pPr lvl="2"/>
            <a:r>
              <a:rPr lang="en-US" dirty="0"/>
              <a:t>Newton wrote simpler, easy-to-sing hymns</a:t>
            </a:r>
          </a:p>
          <a:p>
            <a:pPr lvl="1"/>
            <a:r>
              <a:rPr lang="en-US" sz="2700" dirty="0"/>
              <a:t>Newton illustrated his sermons with hymns</a:t>
            </a:r>
          </a:p>
          <a:p>
            <a:pPr lvl="2"/>
            <a:r>
              <a:rPr lang="en-US" dirty="0"/>
              <a:t>January 1, 1773 sermon on 1 Chronicles 17:16-17 – God’s kindness to David</a:t>
            </a:r>
          </a:p>
          <a:p>
            <a:pPr lvl="2"/>
            <a:r>
              <a:rPr lang="en-US" dirty="0"/>
              <a:t>Wrote </a:t>
            </a:r>
            <a:r>
              <a:rPr lang="en-US" i="1" dirty="0"/>
              <a:t>Amazing Grace</a:t>
            </a:r>
            <a:r>
              <a:rPr lang="en-US" dirty="0"/>
              <a:t> for that Sunday</a:t>
            </a:r>
          </a:p>
        </p:txBody>
      </p:sp>
    </p:spTree>
    <p:extLst>
      <p:ext uri="{BB962C8B-B14F-4D97-AF65-F5344CB8AC3E}">
        <p14:creationId xmlns:p14="http://schemas.microsoft.com/office/powerpoint/2010/main" val="3440494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Sailor</a:t>
            </a:r>
          </a:p>
        </p:txBody>
      </p:sp>
      <p:sp>
        <p:nvSpPr>
          <p:cNvPr id="3" name="Content Placeholder 2"/>
          <p:cNvSpPr>
            <a:spLocks noGrp="1"/>
          </p:cNvSpPr>
          <p:nvPr>
            <p:ph idx="1"/>
          </p:nvPr>
        </p:nvSpPr>
        <p:spPr/>
        <p:txBody>
          <a:bodyPr/>
          <a:lstStyle/>
          <a:p>
            <a:r>
              <a:rPr lang="en-US" dirty="0"/>
              <a:t>Profane, wild, reckless</a:t>
            </a:r>
          </a:p>
          <a:p>
            <a:pPr marL="0" indent="0">
              <a:buNone/>
            </a:pPr>
            <a:endParaRPr lang="en-US" dirty="0"/>
          </a:p>
          <a:p>
            <a:pPr marL="0" indent="0">
              <a:buNone/>
            </a:pPr>
            <a:r>
              <a:rPr lang="en-US" sz="2700" dirty="0">
                <a:solidFill>
                  <a:srgbClr val="0070C0"/>
                </a:solidFill>
                <a:effectLst/>
                <a:ea typeface="Calibri" panose="020F0502020204030204" pitchFamily="34" charset="0"/>
              </a:rPr>
              <a:t>“I was fond of a visionary scheme of a contemplative life; a medley of religion, philosophy, and indolence; and was quite averse to the thoughts of an industrious application to business” </a:t>
            </a:r>
            <a:endParaRPr lang="en-US" sz="2700" dirty="0">
              <a:solidFill>
                <a:srgbClr val="0070C0"/>
              </a:solidFill>
            </a:endParaRPr>
          </a:p>
          <a:p>
            <a:pPr marL="0" indent="0">
              <a:buNone/>
            </a:pPr>
            <a:endParaRPr lang="en-US" dirty="0"/>
          </a:p>
          <a:p>
            <a:r>
              <a:rPr lang="en-US" dirty="0"/>
              <a:t>Dad arranged job opportunity in Jamaica</a:t>
            </a:r>
          </a:p>
        </p:txBody>
      </p:sp>
    </p:spTree>
    <p:extLst>
      <p:ext uri="{BB962C8B-B14F-4D97-AF65-F5344CB8AC3E}">
        <p14:creationId xmlns:p14="http://schemas.microsoft.com/office/powerpoint/2010/main" val="18963959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Cowper</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Cowper’s Struggles</a:t>
            </a:r>
          </a:p>
          <a:p>
            <a:pPr lvl="1"/>
            <a:r>
              <a:rPr lang="en-US" sz="2700" dirty="0"/>
              <a:t>Brother and two cousins died</a:t>
            </a:r>
          </a:p>
          <a:p>
            <a:pPr lvl="1"/>
            <a:r>
              <a:rPr lang="en-US" sz="2700" dirty="0"/>
              <a:t>Community gossip that Cowper and Mrs. Unwin were living in sin</a:t>
            </a:r>
          </a:p>
          <a:p>
            <a:pPr lvl="1"/>
            <a:r>
              <a:rPr lang="en-US" sz="2700" dirty="0"/>
              <a:t>Began to slip into madness</a:t>
            </a:r>
          </a:p>
          <a:p>
            <a:pPr lvl="1"/>
            <a:r>
              <a:rPr lang="en-US" sz="2700" dirty="0"/>
              <a:t>Hurriedly wrote </a:t>
            </a:r>
            <a:r>
              <a:rPr lang="en-US" sz="2700" i="1" dirty="0">
                <a:effectLst/>
                <a:ea typeface="Calibri" panose="020F0502020204030204" pitchFamily="34" charset="0"/>
              </a:rPr>
              <a:t>God Moves in a Mysterious Way</a:t>
            </a:r>
          </a:p>
          <a:p>
            <a:pPr lvl="1"/>
            <a:r>
              <a:rPr lang="en-US" sz="2700" dirty="0"/>
              <a:t>Night of January 1, 1773, tried to kill himself</a:t>
            </a:r>
          </a:p>
          <a:p>
            <a:pPr lvl="1"/>
            <a:endParaRPr lang="en-US" sz="2700" dirty="0"/>
          </a:p>
        </p:txBody>
      </p:sp>
    </p:spTree>
    <p:extLst>
      <p:ext uri="{BB962C8B-B14F-4D97-AF65-F5344CB8AC3E}">
        <p14:creationId xmlns:p14="http://schemas.microsoft.com/office/powerpoint/2010/main" val="31184988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Cowper</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Cowper’s Struggles</a:t>
            </a:r>
          </a:p>
          <a:p>
            <a:pPr lvl="1"/>
            <a:r>
              <a:rPr lang="en-US" sz="2700" dirty="0"/>
              <a:t>Cowper and Mrs. Unwin back with Newtons for 13 months</a:t>
            </a:r>
          </a:p>
          <a:p>
            <a:pPr lvl="1"/>
            <a:r>
              <a:rPr lang="en-US" sz="2700" dirty="0"/>
              <a:t>Newton spent hours counseling Cowper</a:t>
            </a:r>
          </a:p>
          <a:p>
            <a:pPr lvl="1"/>
            <a:r>
              <a:rPr lang="en-US" sz="2700" dirty="0"/>
              <a:t>Cowper convinced he had disobeyed God by not killing himself</a:t>
            </a:r>
          </a:p>
          <a:p>
            <a:pPr lvl="2"/>
            <a:r>
              <a:rPr lang="en-US" dirty="0"/>
              <a:t>Gave up serving or even attending church</a:t>
            </a:r>
          </a:p>
          <a:p>
            <a:pPr lvl="2"/>
            <a:r>
              <a:rPr lang="en-US" dirty="0"/>
              <a:t>Gave up writing religious poetry</a:t>
            </a:r>
          </a:p>
          <a:p>
            <a:pPr lvl="2"/>
            <a:r>
              <a:rPr lang="en-US" dirty="0"/>
              <a:t>Newton continued to love and defend him</a:t>
            </a:r>
          </a:p>
          <a:p>
            <a:pPr lvl="2"/>
            <a:r>
              <a:rPr lang="en-US" dirty="0"/>
              <a:t>Dear friends for the remainder of Cowper’s life</a:t>
            </a:r>
          </a:p>
        </p:txBody>
      </p:sp>
    </p:spTree>
    <p:extLst>
      <p:ext uri="{BB962C8B-B14F-4D97-AF65-F5344CB8AC3E}">
        <p14:creationId xmlns:p14="http://schemas.microsoft.com/office/powerpoint/2010/main" val="24227237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Hymns</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r>
              <a:rPr lang="en-US" dirty="0"/>
              <a:t>Hymn writer</a:t>
            </a:r>
          </a:p>
          <a:p>
            <a:pPr lvl="1"/>
            <a:r>
              <a:rPr lang="en-US" dirty="0"/>
              <a:t>Newton composed 281 hymns</a:t>
            </a:r>
          </a:p>
          <a:p>
            <a:pPr lvl="2"/>
            <a:r>
              <a:rPr lang="en-US" dirty="0"/>
              <a:t>Cowper composed 67</a:t>
            </a:r>
          </a:p>
          <a:p>
            <a:pPr lvl="1"/>
            <a:r>
              <a:rPr lang="en-US" i="1" dirty="0"/>
              <a:t>Olney Hymns</a:t>
            </a:r>
            <a:r>
              <a:rPr lang="en-US" dirty="0"/>
              <a:t> published in 1779</a:t>
            </a:r>
          </a:p>
          <a:p>
            <a:pPr lvl="2"/>
            <a:r>
              <a:rPr lang="en-US" dirty="0"/>
              <a:t>“Amazing Grace”</a:t>
            </a:r>
          </a:p>
          <a:p>
            <a:pPr lvl="2"/>
            <a:r>
              <a:rPr lang="en-US" dirty="0"/>
              <a:t>“Glorious Things of Thee Are Spoken”</a:t>
            </a:r>
          </a:p>
          <a:p>
            <a:pPr lvl="2"/>
            <a:r>
              <a:rPr lang="en-US" dirty="0"/>
              <a:t>“How Sweet the Name of Jesus Sounds”</a:t>
            </a:r>
          </a:p>
        </p:txBody>
      </p:sp>
    </p:spTree>
    <p:extLst>
      <p:ext uri="{BB962C8B-B14F-4D97-AF65-F5344CB8AC3E}">
        <p14:creationId xmlns:p14="http://schemas.microsoft.com/office/powerpoint/2010/main" val="14603041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Hymns</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0" lvl="2" indent="0" algn="ctr">
              <a:buNone/>
            </a:pPr>
            <a:r>
              <a:rPr lang="en-US" dirty="0"/>
              <a:t>“How Sweet the Name of Jesus Sounds”</a:t>
            </a:r>
          </a:p>
          <a:p>
            <a:pPr marL="0" lvl="2" indent="0" algn="ctr">
              <a:buNone/>
            </a:pPr>
            <a:endParaRPr lang="en-US" sz="1200" dirty="0"/>
          </a:p>
          <a:p>
            <a:pPr marL="0" lvl="2" indent="0">
              <a:buNone/>
            </a:pPr>
            <a:r>
              <a:rPr lang="en-US" sz="2000" dirty="0">
                <a:solidFill>
                  <a:srgbClr val="0070C0"/>
                </a:solidFill>
                <a:latin typeface="+mj-lt"/>
                <a:ea typeface="+mn-ea"/>
              </a:rPr>
              <a:t>1 How sweet the name of Jesus sounds </a:t>
            </a:r>
            <a:br>
              <a:rPr lang="en-US" sz="2000" dirty="0">
                <a:solidFill>
                  <a:srgbClr val="0070C0"/>
                </a:solidFill>
                <a:latin typeface="+mj-lt"/>
                <a:ea typeface="+mn-ea"/>
              </a:rPr>
            </a:br>
            <a:r>
              <a:rPr lang="en-US" sz="2000" dirty="0">
                <a:solidFill>
                  <a:srgbClr val="0070C0"/>
                </a:solidFill>
                <a:latin typeface="+mj-lt"/>
                <a:ea typeface="+mn-ea"/>
              </a:rPr>
              <a:t>in a believer's ear! </a:t>
            </a:r>
            <a:br>
              <a:rPr lang="en-US" sz="2000" dirty="0">
                <a:solidFill>
                  <a:srgbClr val="0070C0"/>
                </a:solidFill>
                <a:latin typeface="+mj-lt"/>
                <a:ea typeface="+mn-ea"/>
              </a:rPr>
            </a:br>
            <a:r>
              <a:rPr lang="en-US" sz="2000" dirty="0">
                <a:solidFill>
                  <a:srgbClr val="0070C0"/>
                </a:solidFill>
                <a:latin typeface="+mj-lt"/>
                <a:ea typeface="+mn-ea"/>
              </a:rPr>
              <a:t>It soothes our sorrows, heals our wounds, </a:t>
            </a:r>
            <a:br>
              <a:rPr lang="en-US" sz="2000" dirty="0">
                <a:solidFill>
                  <a:srgbClr val="0070C0"/>
                </a:solidFill>
                <a:latin typeface="+mj-lt"/>
                <a:ea typeface="+mn-ea"/>
              </a:rPr>
            </a:br>
            <a:r>
              <a:rPr lang="en-US" sz="2000" dirty="0">
                <a:solidFill>
                  <a:srgbClr val="0070C0"/>
                </a:solidFill>
                <a:latin typeface="+mj-lt"/>
                <a:ea typeface="+mn-ea"/>
              </a:rPr>
              <a:t>and drives away our fear.</a:t>
            </a:r>
          </a:p>
          <a:p>
            <a:pPr marL="0" lvl="2" indent="0">
              <a:buNone/>
            </a:pPr>
            <a:endParaRPr lang="en-US" sz="1200" dirty="0">
              <a:solidFill>
                <a:srgbClr val="0070C0"/>
              </a:solidFill>
              <a:latin typeface="+mj-lt"/>
              <a:ea typeface="+mn-ea"/>
            </a:endParaRPr>
          </a:p>
          <a:p>
            <a:pPr marL="0" indent="0" algn="l">
              <a:buNone/>
            </a:pPr>
            <a:r>
              <a:rPr lang="en-US" sz="2000" b="0" i="0" dirty="0">
                <a:solidFill>
                  <a:srgbClr val="0070C0"/>
                </a:solidFill>
                <a:effectLst/>
                <a:latin typeface="+mj-lt"/>
              </a:rPr>
              <a:t>3 O Jesus, shepherd, guardian, friend, </a:t>
            </a:r>
            <a:br>
              <a:rPr lang="en-US" sz="2000" b="0" i="0" dirty="0">
                <a:solidFill>
                  <a:srgbClr val="0070C0"/>
                </a:solidFill>
                <a:effectLst/>
                <a:latin typeface="+mj-lt"/>
              </a:rPr>
            </a:br>
            <a:r>
              <a:rPr lang="en-US" sz="2000" b="0" i="0" dirty="0">
                <a:solidFill>
                  <a:srgbClr val="0070C0"/>
                </a:solidFill>
                <a:effectLst/>
                <a:latin typeface="+mj-lt"/>
              </a:rPr>
              <a:t>my Prophet, Priest, and King, </a:t>
            </a:r>
            <a:br>
              <a:rPr lang="en-US" sz="2000" b="0" i="0" dirty="0">
                <a:solidFill>
                  <a:srgbClr val="0070C0"/>
                </a:solidFill>
                <a:effectLst/>
                <a:latin typeface="+mj-lt"/>
              </a:rPr>
            </a:br>
            <a:r>
              <a:rPr lang="en-US" sz="2000" b="0" i="0" dirty="0">
                <a:solidFill>
                  <a:srgbClr val="0070C0"/>
                </a:solidFill>
                <a:effectLst/>
                <a:latin typeface="+mj-lt"/>
              </a:rPr>
              <a:t>my Lord, my Life, my Way, my End, </a:t>
            </a:r>
            <a:br>
              <a:rPr lang="en-US" sz="2000" b="0" i="0" dirty="0">
                <a:solidFill>
                  <a:srgbClr val="0070C0"/>
                </a:solidFill>
                <a:effectLst/>
                <a:latin typeface="+mj-lt"/>
              </a:rPr>
            </a:br>
            <a:r>
              <a:rPr lang="en-US" sz="2000" b="0" i="0" dirty="0">
                <a:solidFill>
                  <a:srgbClr val="0070C0"/>
                </a:solidFill>
                <a:effectLst/>
                <a:latin typeface="+mj-lt"/>
              </a:rPr>
              <a:t>accept the praise I bring. </a:t>
            </a:r>
            <a:br>
              <a:rPr lang="en-US" sz="2000" b="0" i="0" dirty="0">
                <a:solidFill>
                  <a:srgbClr val="0070C0"/>
                </a:solidFill>
                <a:effectLst/>
                <a:latin typeface="+mj-lt"/>
              </a:rPr>
            </a:br>
            <a:endParaRPr lang="en-US" sz="2000" b="0" i="0" dirty="0">
              <a:solidFill>
                <a:srgbClr val="0070C0"/>
              </a:solidFill>
              <a:effectLst/>
              <a:latin typeface="+mj-lt"/>
            </a:endParaRPr>
          </a:p>
          <a:p>
            <a:pPr marL="0" indent="0" algn="l">
              <a:buNone/>
            </a:pPr>
            <a:r>
              <a:rPr lang="en-US" sz="2000" b="0" i="0" dirty="0">
                <a:solidFill>
                  <a:srgbClr val="0070C0"/>
                </a:solidFill>
                <a:effectLst/>
                <a:latin typeface="+mj-lt"/>
              </a:rPr>
              <a:t>4 How weak the effort of my heart, </a:t>
            </a:r>
            <a:br>
              <a:rPr lang="en-US" sz="2000" b="0" i="0" dirty="0">
                <a:solidFill>
                  <a:srgbClr val="0070C0"/>
                </a:solidFill>
                <a:effectLst/>
                <a:latin typeface="+mj-lt"/>
              </a:rPr>
            </a:br>
            <a:r>
              <a:rPr lang="en-US" sz="2000" b="0" i="0" dirty="0">
                <a:solidFill>
                  <a:srgbClr val="0070C0"/>
                </a:solidFill>
                <a:effectLst/>
                <a:latin typeface="+mj-lt"/>
              </a:rPr>
              <a:t>how cold my warmest thought; </a:t>
            </a:r>
            <a:br>
              <a:rPr lang="en-US" sz="2000" b="0" i="0" dirty="0">
                <a:solidFill>
                  <a:srgbClr val="0070C0"/>
                </a:solidFill>
                <a:effectLst/>
                <a:latin typeface="+mj-lt"/>
              </a:rPr>
            </a:br>
            <a:r>
              <a:rPr lang="en-US" sz="2000" b="0" i="0" dirty="0">
                <a:solidFill>
                  <a:srgbClr val="0070C0"/>
                </a:solidFill>
                <a:effectLst/>
                <a:latin typeface="+mj-lt"/>
              </a:rPr>
              <a:t>but when I see you as you are, </a:t>
            </a:r>
            <a:br>
              <a:rPr lang="en-US" sz="2000" b="0" i="0" dirty="0">
                <a:solidFill>
                  <a:srgbClr val="0070C0"/>
                </a:solidFill>
                <a:effectLst/>
                <a:latin typeface="+mj-lt"/>
              </a:rPr>
            </a:br>
            <a:r>
              <a:rPr lang="en-US" sz="2000" b="0" i="0" dirty="0">
                <a:solidFill>
                  <a:srgbClr val="0070C0"/>
                </a:solidFill>
                <a:effectLst/>
                <a:latin typeface="+mj-lt"/>
              </a:rPr>
              <a:t>I'll praise you as I ought. </a:t>
            </a:r>
          </a:p>
          <a:p>
            <a:pPr marL="0" lvl="2" indent="0" algn="ctr">
              <a:buNone/>
            </a:pPr>
            <a:endParaRPr lang="en-US" dirty="0"/>
          </a:p>
        </p:txBody>
      </p:sp>
    </p:spTree>
    <p:extLst>
      <p:ext uri="{BB962C8B-B14F-4D97-AF65-F5344CB8AC3E}">
        <p14:creationId xmlns:p14="http://schemas.microsoft.com/office/powerpoint/2010/main" val="10765914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Influence</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General Influence</a:t>
            </a:r>
          </a:p>
          <a:p>
            <a:pPr marL="800100" lvl="3" indent="-342900"/>
            <a:r>
              <a:rPr lang="en-US" sz="2700" dirty="0"/>
              <a:t>Vast correspondence as a result of his autobiography</a:t>
            </a:r>
          </a:p>
          <a:p>
            <a:pPr marL="800100" lvl="3" indent="-342900"/>
            <a:r>
              <a:rPr lang="en-US" sz="2700" dirty="0"/>
              <a:t>Collected letters into volume called </a:t>
            </a:r>
            <a:r>
              <a:rPr lang="en-US" sz="2700" i="1" dirty="0"/>
              <a:t>Omicron</a:t>
            </a:r>
          </a:p>
          <a:p>
            <a:pPr marL="1257300" lvl="4" indent="-342900"/>
            <a:r>
              <a:rPr lang="en-US" sz="2400" dirty="0"/>
              <a:t>Bestseller</a:t>
            </a:r>
          </a:p>
          <a:p>
            <a:pPr marL="225425" lvl="4" indent="0">
              <a:buNone/>
            </a:pPr>
            <a:r>
              <a:rPr lang="en-US" sz="2700" dirty="0">
                <a:effectLst/>
                <a:latin typeface="+mj-lt"/>
                <a:ea typeface="Calibri" panose="020F0502020204030204" pitchFamily="34" charset="0"/>
              </a:rPr>
              <a:t>“Eventually over five hundred of Newton’s letters were published in his lifetime, making him the leading evangelical commentator on religious subjects in Britain” (Aitken)</a:t>
            </a:r>
            <a:endParaRPr lang="en-US" sz="2700" dirty="0">
              <a:latin typeface="+mj-lt"/>
            </a:endParaRPr>
          </a:p>
        </p:txBody>
      </p:sp>
    </p:spTree>
    <p:extLst>
      <p:ext uri="{BB962C8B-B14F-4D97-AF65-F5344CB8AC3E}">
        <p14:creationId xmlns:p14="http://schemas.microsoft.com/office/powerpoint/2010/main" val="32118893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Wisdom from His Letters</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0" lvl="2" indent="0">
              <a:buNone/>
            </a:pPr>
            <a:r>
              <a:rPr lang="en-US" sz="2700" b="0" i="0" dirty="0">
                <a:solidFill>
                  <a:srgbClr val="0070C0"/>
                </a:solidFill>
                <a:effectLst/>
                <a:latin typeface="+mj-lt"/>
              </a:rPr>
              <a:t>“What will it profit a man if he gains his cause and silences his adversary—if at the same time he loses that humble, tender frame of spirit in which the Lord delights, and to which the promise of his presence is made?”</a:t>
            </a:r>
          </a:p>
          <a:p>
            <a:pPr marL="0" lvl="2" indent="0">
              <a:buNone/>
            </a:pPr>
            <a:endParaRPr lang="en-US" sz="2700" b="0" i="0" dirty="0">
              <a:solidFill>
                <a:srgbClr val="0070C0"/>
              </a:solidFill>
              <a:effectLst/>
              <a:latin typeface="+mj-lt"/>
            </a:endParaRPr>
          </a:p>
          <a:p>
            <a:pPr marL="0" lvl="2" indent="0">
              <a:buNone/>
            </a:pPr>
            <a:r>
              <a:rPr lang="en-US" sz="2700" dirty="0">
                <a:solidFill>
                  <a:srgbClr val="0070C0"/>
                </a:solidFill>
              </a:rPr>
              <a:t>“I am more of a Calvinist than anything else, but I use my Calvinism in my writings and my preaching as I use this sugar.” Newton then picked up a lump of sugar, dropped it into his cup, stirred it, and concluded, “I do not give it alone and whole but mixed and diluted.” </a:t>
            </a:r>
            <a:endParaRPr lang="en-US" sz="2700" b="0" i="0" dirty="0">
              <a:solidFill>
                <a:srgbClr val="0070C0"/>
              </a:solidFill>
              <a:effectLst/>
              <a:latin typeface="+mj-lt"/>
            </a:endParaRPr>
          </a:p>
        </p:txBody>
      </p:sp>
    </p:spTree>
    <p:extLst>
      <p:ext uri="{BB962C8B-B14F-4D97-AF65-F5344CB8AC3E}">
        <p14:creationId xmlns:p14="http://schemas.microsoft.com/office/powerpoint/2010/main" val="15029907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Wisdom from His Letters</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0" lvl="2" indent="0">
              <a:buNone/>
            </a:pPr>
            <a:r>
              <a:rPr lang="en-US" sz="2700" b="0" i="0" dirty="0">
                <a:solidFill>
                  <a:srgbClr val="0070C0"/>
                </a:solidFill>
                <a:effectLst/>
                <a:latin typeface="+mj-lt"/>
              </a:rPr>
              <a:t>“If there are any who have a power of their own, we must confess ourselves poorer than they are. We cannot watch, unless he watches with us; we cannot strive, unless he strives with us; we cannot stand one moment, unless he holds us up; and we believe we must perish after all, unless his faithfulness is engaged to keep us. But this we trust he will do, not for our righteousness, but for his own name's sake”</a:t>
            </a:r>
            <a:endParaRPr lang="en-US" sz="2700" dirty="0">
              <a:solidFill>
                <a:srgbClr val="0070C0"/>
              </a:solidFill>
              <a:latin typeface="+mj-lt"/>
            </a:endParaRPr>
          </a:p>
        </p:txBody>
      </p:sp>
    </p:spTree>
    <p:extLst>
      <p:ext uri="{BB962C8B-B14F-4D97-AF65-F5344CB8AC3E}">
        <p14:creationId xmlns:p14="http://schemas.microsoft.com/office/powerpoint/2010/main" val="5075591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Wisdom from His Poems</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0" lvl="2" indent="0">
              <a:buNone/>
            </a:pPr>
            <a:r>
              <a:rPr lang="en-US" sz="2700" dirty="0">
                <a:solidFill>
                  <a:srgbClr val="0070C0"/>
                </a:solidFill>
                <a:latin typeface="+mj-lt"/>
              </a:rPr>
              <a:t>Our pleasure and our duty</a:t>
            </a:r>
          </a:p>
          <a:p>
            <a:pPr marL="0" lvl="2" indent="0">
              <a:buNone/>
            </a:pPr>
            <a:r>
              <a:rPr lang="en-US" sz="2700" dirty="0">
                <a:solidFill>
                  <a:srgbClr val="0070C0"/>
                </a:solidFill>
                <a:latin typeface="+mj-lt"/>
              </a:rPr>
              <a:t>Though opposite before</a:t>
            </a:r>
          </a:p>
          <a:p>
            <a:pPr marL="0" lvl="2" indent="0">
              <a:buNone/>
            </a:pPr>
            <a:r>
              <a:rPr lang="en-US" sz="2700" dirty="0">
                <a:solidFill>
                  <a:srgbClr val="0070C0"/>
                </a:solidFill>
                <a:latin typeface="+mj-lt"/>
              </a:rPr>
              <a:t>Since we have seen His beauty</a:t>
            </a:r>
          </a:p>
          <a:p>
            <a:pPr marL="0" lvl="2" indent="0">
              <a:buNone/>
            </a:pPr>
            <a:r>
              <a:rPr lang="en-US" sz="2700" dirty="0">
                <a:solidFill>
                  <a:srgbClr val="0070C0"/>
                </a:solidFill>
                <a:latin typeface="+mj-lt"/>
              </a:rPr>
              <a:t>Are joined to part no more</a:t>
            </a:r>
          </a:p>
          <a:p>
            <a:pPr marL="0" lvl="2" indent="0">
              <a:buNone/>
            </a:pPr>
            <a:endParaRPr lang="en-US" sz="2700" dirty="0">
              <a:solidFill>
                <a:srgbClr val="0070C0"/>
              </a:solidFill>
              <a:latin typeface="+mj-lt"/>
            </a:endParaRPr>
          </a:p>
          <a:p>
            <a:pPr marL="0" lvl="2" indent="0">
              <a:buNone/>
            </a:pPr>
            <a:r>
              <a:rPr lang="en-US" sz="2700" dirty="0">
                <a:solidFill>
                  <a:srgbClr val="0070C0"/>
                </a:solidFill>
                <a:latin typeface="+mj-lt"/>
              </a:rPr>
              <a:t>Thou art coming to a King</a:t>
            </a:r>
          </a:p>
          <a:p>
            <a:pPr marL="0" lvl="2" indent="0">
              <a:buNone/>
            </a:pPr>
            <a:r>
              <a:rPr lang="en-US" sz="2700" dirty="0">
                <a:solidFill>
                  <a:srgbClr val="0070C0"/>
                </a:solidFill>
                <a:latin typeface="+mj-lt"/>
              </a:rPr>
              <a:t>Large petitions with thee bring</a:t>
            </a:r>
          </a:p>
          <a:p>
            <a:pPr marL="0" lvl="2" indent="0">
              <a:buNone/>
            </a:pPr>
            <a:r>
              <a:rPr lang="en-US" sz="2700" dirty="0">
                <a:solidFill>
                  <a:srgbClr val="0070C0"/>
                </a:solidFill>
                <a:latin typeface="+mj-lt"/>
              </a:rPr>
              <a:t>For His grace and power are such</a:t>
            </a:r>
          </a:p>
          <a:p>
            <a:pPr marL="0" lvl="2" indent="0">
              <a:buNone/>
            </a:pPr>
            <a:r>
              <a:rPr lang="en-US" sz="2700" dirty="0">
                <a:solidFill>
                  <a:srgbClr val="0070C0"/>
                </a:solidFill>
                <a:latin typeface="+mj-lt"/>
              </a:rPr>
              <a:t>None can ever ask too much</a:t>
            </a:r>
          </a:p>
        </p:txBody>
      </p:sp>
    </p:spTree>
    <p:extLst>
      <p:ext uri="{BB962C8B-B14F-4D97-AF65-F5344CB8AC3E}">
        <p14:creationId xmlns:p14="http://schemas.microsoft.com/office/powerpoint/2010/main" val="28858988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Influence</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Individual Influence</a:t>
            </a:r>
          </a:p>
          <a:p>
            <a:pPr marL="800100" lvl="3" indent="-342900"/>
            <a:r>
              <a:rPr lang="en-US" sz="2700" dirty="0"/>
              <a:t>Gift of friendship</a:t>
            </a:r>
          </a:p>
          <a:p>
            <a:pPr marL="800100" lvl="3" indent="-342900"/>
            <a:r>
              <a:rPr lang="en-US" sz="2700" dirty="0"/>
              <a:t>Thomas Scott</a:t>
            </a:r>
            <a:endParaRPr lang="en-US" sz="2700" i="1" dirty="0"/>
          </a:p>
          <a:p>
            <a:pPr marL="1257300" lvl="4" indent="-342900"/>
            <a:r>
              <a:rPr lang="en-US" sz="2400" dirty="0"/>
              <a:t>Liberal clergyman</a:t>
            </a:r>
          </a:p>
          <a:p>
            <a:pPr marL="1257300" lvl="4" indent="-342900"/>
            <a:r>
              <a:rPr lang="en-US" sz="2400" dirty="0"/>
              <a:t>Came to Newton wanting to debate theology</a:t>
            </a:r>
          </a:p>
          <a:p>
            <a:pPr marL="1257300" lvl="4" indent="-342900"/>
            <a:r>
              <a:rPr lang="en-US" sz="2400" dirty="0"/>
              <a:t>Newton befriended him and gently gave him truth</a:t>
            </a:r>
          </a:p>
          <a:p>
            <a:pPr marL="1257300" lvl="4" indent="-342900"/>
            <a:r>
              <a:rPr lang="en-US" sz="2400" dirty="0"/>
              <a:t>Scott got saved and became an evangelical</a:t>
            </a:r>
          </a:p>
          <a:p>
            <a:pPr marL="1257300" lvl="4" indent="-342900"/>
            <a:r>
              <a:rPr lang="en-US" sz="2400" dirty="0"/>
              <a:t>Noted pastor and Bible commentator</a:t>
            </a:r>
          </a:p>
        </p:txBody>
      </p:sp>
    </p:spTree>
    <p:extLst>
      <p:ext uri="{BB962C8B-B14F-4D97-AF65-F5344CB8AC3E}">
        <p14:creationId xmlns:p14="http://schemas.microsoft.com/office/powerpoint/2010/main" val="28667898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Family</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Family Life</a:t>
            </a:r>
          </a:p>
          <a:p>
            <a:pPr marL="800100" lvl="3" indent="-342900"/>
            <a:r>
              <a:rPr lang="en-US" sz="2700" dirty="0"/>
              <a:t>In 1774 Polly’s brother died at 32, leaving a 5-yr-old orphaned daughter</a:t>
            </a:r>
          </a:p>
          <a:p>
            <a:pPr marL="800100" lvl="3" indent="-342900"/>
            <a:r>
              <a:rPr lang="en-US" sz="2700" dirty="0"/>
              <a:t>John (age 50) and Polly adopted Betsy as their own and raised her</a:t>
            </a:r>
          </a:p>
          <a:p>
            <a:pPr marL="800100" lvl="3" indent="-342900"/>
            <a:r>
              <a:rPr lang="en-US" sz="2700" dirty="0"/>
              <a:t>John was deeply attached to Polly</a:t>
            </a:r>
          </a:p>
          <a:p>
            <a:pPr marL="1257300" lvl="4" indent="-342900"/>
            <a:r>
              <a:rPr lang="en-US" sz="2400" dirty="0"/>
              <a:t>Friends were puzzled by it</a:t>
            </a:r>
          </a:p>
          <a:p>
            <a:pPr marL="463550" lvl="4" indent="0">
              <a:buNone/>
            </a:pPr>
            <a:r>
              <a:rPr lang="en-US" sz="2400" dirty="0">
                <a:effectLst/>
                <a:latin typeface="+mj-lt"/>
                <a:ea typeface="Calibri" panose="020F0502020204030204" pitchFamily="34" charset="0"/>
              </a:rPr>
              <a:t>“Mr. Newton’s attachment to his wife was extreme. Some have wondered at this as she seemed to them to have few, if any attractions”</a:t>
            </a:r>
            <a:endParaRPr lang="en-US" sz="2400" dirty="0">
              <a:latin typeface="+mj-lt"/>
            </a:endParaRPr>
          </a:p>
        </p:txBody>
      </p:sp>
    </p:spTree>
    <p:extLst>
      <p:ext uri="{BB962C8B-B14F-4D97-AF65-F5344CB8AC3E}">
        <p14:creationId xmlns:p14="http://schemas.microsoft.com/office/powerpoint/2010/main" val="2297848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Smitten</a:t>
            </a:r>
          </a:p>
        </p:txBody>
      </p:sp>
      <p:sp>
        <p:nvSpPr>
          <p:cNvPr id="3" name="Content Placeholder 2"/>
          <p:cNvSpPr>
            <a:spLocks noGrp="1"/>
          </p:cNvSpPr>
          <p:nvPr>
            <p:ph idx="1"/>
          </p:nvPr>
        </p:nvSpPr>
        <p:spPr/>
        <p:txBody>
          <a:bodyPr/>
          <a:lstStyle/>
          <a:p>
            <a:r>
              <a:rPr lang="en-US" dirty="0"/>
              <a:t>Visited Catlett family in Kent</a:t>
            </a:r>
          </a:p>
          <a:p>
            <a:pPr lvl="1"/>
            <a:r>
              <a:rPr lang="en-US" sz="2700" dirty="0"/>
              <a:t>Mary Catlett, age 13 (Polly)</a:t>
            </a:r>
          </a:p>
          <a:p>
            <a:pPr lvl="1"/>
            <a:r>
              <a:rPr lang="en-US" sz="2700" dirty="0"/>
              <a:t>Lingered for three weeks</a:t>
            </a:r>
          </a:p>
          <a:p>
            <a:pPr lvl="1"/>
            <a:r>
              <a:rPr lang="en-US" sz="2700" dirty="0"/>
              <a:t>Missed ship to Jamaica (intentionally)</a:t>
            </a:r>
          </a:p>
          <a:p>
            <a:r>
              <a:rPr lang="en-US" dirty="0"/>
              <a:t>Lowly seaman</a:t>
            </a:r>
          </a:p>
          <a:p>
            <a:pPr lvl="1"/>
            <a:r>
              <a:rPr lang="en-US" sz="2700" dirty="0"/>
              <a:t>Another voyage at bottom of rung</a:t>
            </a:r>
          </a:p>
          <a:p>
            <a:pPr lvl="1"/>
            <a:r>
              <a:rPr lang="en-US" sz="2700" dirty="0"/>
              <a:t>Sank into swearing and drinking</a:t>
            </a:r>
          </a:p>
          <a:p>
            <a:r>
              <a:rPr lang="en-US" dirty="0"/>
              <a:t>Second visit to </a:t>
            </a:r>
            <a:r>
              <a:rPr lang="en-US" dirty="0" err="1"/>
              <a:t>Catletts</a:t>
            </a:r>
            <a:endParaRPr lang="en-US" dirty="0"/>
          </a:p>
          <a:p>
            <a:pPr lvl="1"/>
            <a:r>
              <a:rPr lang="en-US" sz="2700" dirty="0"/>
              <a:t>Missed another opportunity</a:t>
            </a:r>
          </a:p>
          <a:p>
            <a:endParaRPr lang="en-US" dirty="0"/>
          </a:p>
        </p:txBody>
      </p:sp>
    </p:spTree>
    <p:extLst>
      <p:ext uri="{BB962C8B-B14F-4D97-AF65-F5344CB8AC3E}">
        <p14:creationId xmlns:p14="http://schemas.microsoft.com/office/powerpoint/2010/main" val="27412863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Family</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800100" lvl="3" indent="-342900"/>
            <a:r>
              <a:rPr lang="en-US" sz="2700" dirty="0"/>
              <a:t>Newton disagreed</a:t>
            </a:r>
          </a:p>
          <a:p>
            <a:pPr marL="800100" lvl="3" indent="-342900"/>
            <a:r>
              <a:rPr lang="en-US" sz="2700" dirty="0"/>
              <a:t>On her 47</a:t>
            </a:r>
            <a:r>
              <a:rPr lang="en-US" sz="2700" baseline="30000" dirty="0"/>
              <a:t>th</a:t>
            </a:r>
            <a:r>
              <a:rPr lang="en-US" sz="2700" dirty="0"/>
              <a:t> birthday (Feb. 2, 1776):</a:t>
            </a:r>
          </a:p>
          <a:p>
            <a:pPr marL="0" lvl="3" indent="0">
              <a:buNone/>
            </a:pPr>
            <a:r>
              <a:rPr lang="en-US" sz="2400" dirty="0">
                <a:solidFill>
                  <a:srgbClr val="0070C0"/>
                </a:solidFill>
                <a:effectLst/>
                <a:latin typeface="+mj-lt"/>
                <a:ea typeface="Calibri" panose="020F0502020204030204" pitchFamily="34" charset="0"/>
              </a:rPr>
              <a:t>“The anniversary of my dear’s birth. Thou didst, O Lord, prepare a singular blessing for me and didst send her into this world to be as the hinge upon which my future life should turn and the chief part and source of my temporal happiness. I praise thee for thy goodness and for the wonderful train of providences by which she was preserved for me and bestowed on me. In her thou hast given me the chief desire my heart could form”</a:t>
            </a:r>
            <a:endParaRPr lang="en-US" sz="2400" dirty="0">
              <a:solidFill>
                <a:srgbClr val="0070C0"/>
              </a:solidFill>
              <a:latin typeface="+mj-lt"/>
            </a:endParaRPr>
          </a:p>
        </p:txBody>
      </p:sp>
    </p:spTree>
    <p:extLst>
      <p:ext uri="{BB962C8B-B14F-4D97-AF65-F5344CB8AC3E}">
        <p14:creationId xmlns:p14="http://schemas.microsoft.com/office/powerpoint/2010/main" val="12406650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Transition</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100" dirty="0"/>
              <a:t>Honeymoon over</a:t>
            </a:r>
          </a:p>
          <a:p>
            <a:pPr marL="800100" lvl="3" indent="-342900"/>
            <a:r>
              <a:rPr lang="en-US" sz="2700" dirty="0"/>
              <a:t>Newton was preaching away from Olney 40-50 times per year</a:t>
            </a:r>
          </a:p>
          <a:p>
            <a:pPr marL="1257300" lvl="4" indent="-342900"/>
            <a:r>
              <a:rPr lang="en-US" sz="2500" dirty="0"/>
              <a:t>About a dozen in London</a:t>
            </a:r>
          </a:p>
          <a:p>
            <a:pPr marL="800100" lvl="3" indent="-342900"/>
            <a:r>
              <a:rPr lang="en-US" sz="2700" dirty="0"/>
              <a:t>Olney congregation began to resent his fame</a:t>
            </a:r>
          </a:p>
          <a:p>
            <a:pPr marL="800100" lvl="3" indent="-342900"/>
            <a:r>
              <a:rPr lang="en-US" sz="2700" dirty="0"/>
              <a:t>They also resisted his insistence on holiness</a:t>
            </a:r>
          </a:p>
          <a:p>
            <a:pPr marL="800100" lvl="3" indent="-342900"/>
            <a:r>
              <a:rPr lang="en-US" sz="2700" dirty="0"/>
              <a:t>Thornton offered Newton a parish in London</a:t>
            </a:r>
          </a:p>
          <a:p>
            <a:pPr marL="800100" lvl="3" indent="-342900"/>
            <a:r>
              <a:rPr lang="en-US" sz="2700" dirty="0"/>
              <a:t>In 1779 Newton accepted</a:t>
            </a:r>
          </a:p>
        </p:txBody>
      </p:sp>
    </p:spTree>
    <p:extLst>
      <p:ext uri="{BB962C8B-B14F-4D97-AF65-F5344CB8AC3E}">
        <p14:creationId xmlns:p14="http://schemas.microsoft.com/office/powerpoint/2010/main" val="13540454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a:xfrm>
            <a:off x="457200" y="274638"/>
            <a:ext cx="8229600" cy="868362"/>
          </a:xfrm>
        </p:spPr>
        <p:txBody>
          <a:bodyPr wrap="square" anchor="b">
            <a:normAutofit/>
          </a:bodyPr>
          <a:lstStyle/>
          <a:p>
            <a:r>
              <a:rPr lang="en-US" dirty="0"/>
              <a:t>Transition</a:t>
            </a:r>
          </a:p>
        </p:txBody>
      </p:sp>
      <p:sp>
        <p:nvSpPr>
          <p:cNvPr id="73" name="Text Placeholder 2">
            <a:extLst>
              <a:ext uri="{FF2B5EF4-FFF2-40B4-BE49-F238E27FC236}">
                <a16:creationId xmlns:a16="http://schemas.microsoft.com/office/drawing/2014/main" id="{2CCE1056-4F4D-4269-8099-759C8D1D7EB9}"/>
              </a:ext>
            </a:extLst>
          </p:cNvPr>
          <p:cNvSpPr>
            <a:spLocks noGrp="1"/>
          </p:cNvSpPr>
          <p:nvPr>
            <p:ph type="body" idx="1"/>
          </p:nvPr>
        </p:nvSpPr>
        <p:spPr>
          <a:xfrm>
            <a:off x="457200" y="1535113"/>
            <a:ext cx="4040188" cy="639762"/>
          </a:xfrm>
        </p:spPr>
        <p:txBody>
          <a:bodyPr/>
          <a:lstStyle/>
          <a:p>
            <a:endParaRPr lang="en-US"/>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sz="half" idx="2"/>
          </p:nvPr>
        </p:nvSpPr>
        <p:spPr>
          <a:xfrm>
            <a:off x="457200" y="2174875"/>
            <a:ext cx="4040188" cy="3951288"/>
          </a:xfrm>
        </p:spPr>
        <p:txBody>
          <a:bodyPr wrap="square" anchor="t">
            <a:normAutofit/>
          </a:bodyPr>
          <a:lstStyle/>
          <a:p>
            <a:pPr marL="342900" lvl="2" indent="-342900"/>
            <a:r>
              <a:rPr lang="en-US" sz="3000" dirty="0"/>
              <a:t>Opportunity</a:t>
            </a:r>
          </a:p>
          <a:p>
            <a:pPr marL="800100" lvl="3" indent="-342900"/>
            <a:r>
              <a:rPr lang="en-US" sz="2700" dirty="0"/>
              <a:t>St. Mary </a:t>
            </a:r>
            <a:r>
              <a:rPr lang="en-US" sz="2700" dirty="0" err="1"/>
              <a:t>Woolnoth</a:t>
            </a:r>
            <a:endParaRPr lang="en-US" sz="2700" dirty="0"/>
          </a:p>
          <a:p>
            <a:pPr marL="800100" lvl="3" indent="-342900"/>
            <a:r>
              <a:rPr lang="en-US" sz="2700" dirty="0"/>
              <a:t>Six times the salary</a:t>
            </a:r>
          </a:p>
          <a:p>
            <a:pPr marL="800100" lvl="3" indent="-342900"/>
            <a:r>
              <a:rPr lang="en-US" sz="2700" dirty="0"/>
              <a:t>Expanded sphere of influence</a:t>
            </a:r>
          </a:p>
          <a:p>
            <a:pPr marL="800100" lvl="3" indent="-342900"/>
            <a:r>
              <a:rPr lang="en-US" sz="2700" dirty="0"/>
              <a:t>In 1779 Newton accepted</a:t>
            </a:r>
          </a:p>
        </p:txBody>
      </p:sp>
      <p:sp>
        <p:nvSpPr>
          <p:cNvPr id="75" name="Text Placeholder 4">
            <a:extLst>
              <a:ext uri="{FF2B5EF4-FFF2-40B4-BE49-F238E27FC236}">
                <a16:creationId xmlns:a16="http://schemas.microsoft.com/office/drawing/2014/main" id="{4AD86688-2F98-494B-B488-039E393DA248}"/>
              </a:ext>
            </a:extLst>
          </p:cNvPr>
          <p:cNvSpPr>
            <a:spLocks noGrp="1"/>
          </p:cNvSpPr>
          <p:nvPr>
            <p:ph type="body" sz="quarter" idx="3"/>
          </p:nvPr>
        </p:nvSpPr>
        <p:spPr>
          <a:xfrm>
            <a:off x="4645025" y="1535113"/>
            <a:ext cx="4041775" cy="639762"/>
          </a:xfrm>
        </p:spPr>
        <p:txBody>
          <a:bodyPr/>
          <a:lstStyle/>
          <a:p>
            <a:endParaRPr lang="en-US"/>
          </a:p>
        </p:txBody>
      </p:sp>
      <p:pic>
        <p:nvPicPr>
          <p:cNvPr id="2052" name="Picture 4" descr="St Mary Woolnoth - Wikipedia">
            <a:extLst>
              <a:ext uri="{FF2B5EF4-FFF2-40B4-BE49-F238E27FC236}">
                <a16:creationId xmlns:a16="http://schemas.microsoft.com/office/drawing/2014/main" id="{DB07911E-7E78-421A-87D5-6237B266BA7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65" r="24544" b="2"/>
          <a:stretch/>
        </p:blipFill>
        <p:spPr bwMode="auto">
          <a:xfrm>
            <a:off x="4645025" y="2174875"/>
            <a:ext cx="4041775" cy="3951288"/>
          </a:xfrm>
          <a:prstGeom prst="rect">
            <a:avLst/>
          </a:prstGeom>
          <a:solidFill>
            <a:srgbClr val="FFFFFF"/>
          </a:solidFill>
        </p:spPr>
      </p:pic>
    </p:spTree>
    <p:extLst>
      <p:ext uri="{BB962C8B-B14F-4D97-AF65-F5344CB8AC3E}">
        <p14:creationId xmlns:p14="http://schemas.microsoft.com/office/powerpoint/2010/main" val="97750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 presetClass="entr" presetSubtype="0" fill="hold" nodeType="withEffect">
                                  <p:stCondLst>
                                    <p:cond delay="0"/>
                                  </p:stCondLst>
                                  <p:childTnLst>
                                    <p:set>
                                      <p:cBhvr>
                                        <p:cTn id="14" dur="1" fill="hold">
                                          <p:stCondLst>
                                            <p:cond delay="0"/>
                                          </p:stCondLst>
                                        </p:cTn>
                                        <p:tgtEl>
                                          <p:spTgt spid="20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t>London Pastor</a:t>
            </a:r>
          </a:p>
        </p:txBody>
      </p:sp>
      <p:sp>
        <p:nvSpPr>
          <p:cNvPr id="3" name="Subtitle 2"/>
          <p:cNvSpPr>
            <a:spLocks noGrp="1"/>
          </p:cNvSpPr>
          <p:nvPr>
            <p:ph type="subTitle" idx="1"/>
          </p:nvPr>
        </p:nvSpPr>
        <p:spPr/>
        <p:txBody>
          <a:bodyPr/>
          <a:lstStyle/>
          <a:p>
            <a:pPr algn="ctr"/>
            <a:r>
              <a:rPr lang="en-US" sz="3600" dirty="0"/>
              <a:t>1779-1807</a:t>
            </a:r>
          </a:p>
          <a:p>
            <a:pPr algn="ctr"/>
            <a:r>
              <a:rPr lang="en-US" sz="3600" dirty="0"/>
              <a:t>Age 54-82</a:t>
            </a:r>
          </a:p>
        </p:txBody>
      </p:sp>
    </p:spTree>
    <p:extLst>
      <p:ext uri="{BB962C8B-B14F-4D97-AF65-F5344CB8AC3E}">
        <p14:creationId xmlns:p14="http://schemas.microsoft.com/office/powerpoint/2010/main" val="6452502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Preaching</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Great success</a:t>
            </a:r>
          </a:p>
          <a:p>
            <a:pPr marL="800100" lvl="3" indent="-342900"/>
            <a:r>
              <a:rPr lang="en-US" sz="2700" dirty="0"/>
              <a:t>Church filled rapidly</a:t>
            </a:r>
          </a:p>
          <a:p>
            <a:pPr marL="800100" lvl="3" indent="-342900"/>
            <a:r>
              <a:rPr lang="en-US" sz="2700" dirty="0"/>
              <a:t>Added gallery</a:t>
            </a:r>
          </a:p>
          <a:p>
            <a:pPr marL="800100" lvl="3" indent="-342900"/>
            <a:r>
              <a:rPr lang="en-US" sz="2700" dirty="0"/>
              <a:t>Parlor preacher in homes of wealthy Londoners</a:t>
            </a:r>
          </a:p>
          <a:p>
            <a:pPr marL="1257300" lvl="4" indent="-342900"/>
            <a:r>
              <a:rPr lang="en-US" sz="2400" dirty="0"/>
              <a:t>Hannah Wilberforce, William’s aunt</a:t>
            </a:r>
          </a:p>
          <a:p>
            <a:pPr marL="800100" lvl="3" indent="-342900"/>
            <a:r>
              <a:rPr lang="en-US" sz="2700" dirty="0"/>
              <a:t>Major voice among London Anglican evangelicals</a:t>
            </a:r>
          </a:p>
          <a:p>
            <a:pPr marL="800100" lvl="3" indent="-342900"/>
            <a:endParaRPr lang="en-US" sz="2700" dirty="0"/>
          </a:p>
        </p:txBody>
      </p:sp>
    </p:spTree>
    <p:extLst>
      <p:ext uri="{BB962C8B-B14F-4D97-AF65-F5344CB8AC3E}">
        <p14:creationId xmlns:p14="http://schemas.microsoft.com/office/powerpoint/2010/main" val="14209330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a:xfrm>
            <a:off x="1042988" y="225425"/>
            <a:ext cx="7705725" cy="863600"/>
          </a:xfrm>
        </p:spPr>
        <p:txBody>
          <a:bodyPr wrap="square" anchor="b">
            <a:normAutofit/>
          </a:bodyPr>
          <a:lstStyle/>
          <a:p>
            <a:r>
              <a:rPr lang="en-US" dirty="0"/>
              <a:t>Influence</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sz="half" idx="1"/>
          </p:nvPr>
        </p:nvSpPr>
        <p:spPr>
          <a:xfrm>
            <a:off x="1042988" y="1304925"/>
            <a:ext cx="3776662" cy="4895850"/>
          </a:xfrm>
        </p:spPr>
        <p:txBody>
          <a:bodyPr wrap="square" anchor="t">
            <a:normAutofit/>
          </a:bodyPr>
          <a:lstStyle/>
          <a:p>
            <a:pPr marL="342900" lvl="2" indent="-342900">
              <a:lnSpc>
                <a:spcPct val="90000"/>
              </a:lnSpc>
            </a:pPr>
            <a:r>
              <a:rPr lang="en-US" sz="2200" dirty="0"/>
              <a:t>Continuing influence</a:t>
            </a:r>
          </a:p>
          <a:p>
            <a:pPr marL="800100" lvl="3" indent="-342900">
              <a:lnSpc>
                <a:spcPct val="90000"/>
              </a:lnSpc>
            </a:pPr>
            <a:r>
              <a:rPr lang="en-US" sz="2200" dirty="0"/>
              <a:t>Sought out by Hannah More</a:t>
            </a:r>
          </a:p>
          <a:p>
            <a:pPr marL="1257300" lvl="4" indent="-342900">
              <a:lnSpc>
                <a:spcPct val="90000"/>
              </a:lnSpc>
            </a:pPr>
            <a:r>
              <a:rPr lang="en-US" sz="2200" dirty="0"/>
              <a:t>Poet and playwright</a:t>
            </a:r>
          </a:p>
          <a:p>
            <a:pPr marL="800100" lvl="3" indent="-342900">
              <a:lnSpc>
                <a:spcPct val="90000"/>
              </a:lnSpc>
            </a:pPr>
            <a:r>
              <a:rPr lang="en-US" sz="2200" dirty="0"/>
              <a:t>Conversed with her and won her over to evangelical views</a:t>
            </a:r>
          </a:p>
          <a:p>
            <a:pPr marL="800100" lvl="3" indent="-342900">
              <a:lnSpc>
                <a:spcPct val="90000"/>
              </a:lnSpc>
            </a:pPr>
            <a:r>
              <a:rPr lang="en-US" sz="2200" dirty="0"/>
              <a:t>More went on to extraordinary influence as an evangelical moralist and philanthropist</a:t>
            </a:r>
          </a:p>
          <a:p>
            <a:pPr marL="800100" lvl="3" indent="-342900">
              <a:lnSpc>
                <a:spcPct val="90000"/>
              </a:lnSpc>
            </a:pPr>
            <a:endParaRPr lang="en-US" sz="2200" dirty="0"/>
          </a:p>
        </p:txBody>
      </p:sp>
      <p:pic>
        <p:nvPicPr>
          <p:cNvPr id="6146" name="Picture 2" descr="Hannah More - Wikipedia">
            <a:extLst>
              <a:ext uri="{FF2B5EF4-FFF2-40B4-BE49-F238E27FC236}">
                <a16:creationId xmlns:a16="http://schemas.microsoft.com/office/drawing/2014/main" id="{188C9004-0165-459F-9E71-F41414F1D62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3271"/>
          <a:stretch/>
        </p:blipFill>
        <p:spPr bwMode="auto">
          <a:xfrm>
            <a:off x="4972050" y="1304925"/>
            <a:ext cx="3776663" cy="4895850"/>
          </a:xfrm>
          <a:prstGeom prst="rect">
            <a:avLst/>
          </a:prstGeom>
          <a:solidFill>
            <a:srgbClr val="FFFFFF"/>
          </a:solidFill>
        </p:spPr>
      </p:pic>
    </p:spTree>
    <p:extLst>
      <p:ext uri="{BB962C8B-B14F-4D97-AF65-F5344CB8AC3E}">
        <p14:creationId xmlns:p14="http://schemas.microsoft.com/office/powerpoint/2010/main" val="405432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 presetClass="entr" presetSubtype="0" fill="hold" nodeType="withEffect">
                                  <p:stCondLst>
                                    <p:cond delay="0"/>
                                  </p:stCondLst>
                                  <p:childTnLst>
                                    <p:set>
                                      <p:cBhvr>
                                        <p:cTn id="14" dur="1" fill="hold">
                                          <p:stCondLst>
                                            <p:cond delay="0"/>
                                          </p:stCondLst>
                                        </p:cTn>
                                        <p:tgtEl>
                                          <p:spTgt spid="61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Family</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Eliza</a:t>
            </a:r>
          </a:p>
          <a:p>
            <a:pPr marL="800100" lvl="3" indent="-342900"/>
            <a:r>
              <a:rPr lang="en-US" sz="2700" dirty="0"/>
              <a:t>Polly’s sister and her entire family, except her 12-year-old daughter Eliza, died of consumption in 1783</a:t>
            </a:r>
          </a:p>
          <a:p>
            <a:pPr marL="800100" lvl="3" indent="-342900"/>
            <a:r>
              <a:rPr lang="en-US" sz="2700" dirty="0"/>
              <a:t>Newtons adopted Eliza, who was also sick</a:t>
            </a:r>
          </a:p>
          <a:p>
            <a:pPr marL="800100" lvl="3" indent="-342900"/>
            <a:r>
              <a:rPr lang="en-US" sz="2700" dirty="0"/>
              <a:t>They loved and cared for her for 2 ½ years</a:t>
            </a:r>
          </a:p>
          <a:p>
            <a:pPr marL="457200" lvl="3" indent="0">
              <a:buNone/>
            </a:pPr>
            <a:r>
              <a:rPr lang="en-US" sz="2400" dirty="0">
                <a:solidFill>
                  <a:srgbClr val="0070C0"/>
                </a:solidFill>
                <a:effectLst/>
                <a:latin typeface="+mj-lt"/>
                <a:ea typeface="Calibri" panose="020F0502020204030204" pitchFamily="34" charset="0"/>
              </a:rPr>
              <a:t>“I found I had room enough for them both [Betsy and Eliza] without prejudice to either. I loved the one very dearly and the other no less than before” </a:t>
            </a:r>
          </a:p>
          <a:p>
            <a:pPr marL="914400" lvl="3" indent="-457200"/>
            <a:r>
              <a:rPr lang="en-US" sz="2700" dirty="0">
                <a:latin typeface="Times New Roman" panose="02020603050405020304" pitchFamily="18" charset="0"/>
              </a:rPr>
              <a:t>Eliza died at age 14</a:t>
            </a:r>
            <a:endParaRPr lang="en-US" sz="2700" dirty="0"/>
          </a:p>
        </p:txBody>
      </p:sp>
    </p:spTree>
    <p:extLst>
      <p:ext uri="{BB962C8B-B14F-4D97-AF65-F5344CB8AC3E}">
        <p14:creationId xmlns:p14="http://schemas.microsoft.com/office/powerpoint/2010/main" val="23375250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Eclectic Society</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Discussing theology</a:t>
            </a:r>
          </a:p>
          <a:p>
            <a:pPr marL="800100" lvl="3" indent="-342900"/>
            <a:r>
              <a:rPr lang="en-US" sz="2700" dirty="0"/>
              <a:t>From 1783 met with evangelical leaders for three hours every week to discuss theology</a:t>
            </a:r>
          </a:p>
          <a:p>
            <a:pPr marL="800100" lvl="3" indent="-342900"/>
            <a:r>
              <a:rPr lang="en-US" sz="2700" dirty="0"/>
              <a:t>Weekly for over twenty years</a:t>
            </a:r>
          </a:p>
          <a:p>
            <a:pPr marL="800100" lvl="3" indent="-342900"/>
            <a:r>
              <a:rPr lang="en-US" sz="2700" dirty="0"/>
              <a:t>Became Who’s Who of British evangelicalism</a:t>
            </a:r>
          </a:p>
          <a:p>
            <a:pPr marL="800100" lvl="3" indent="-342900"/>
            <a:r>
              <a:rPr lang="en-US" sz="2700" dirty="0"/>
              <a:t>Launched influential periodical</a:t>
            </a:r>
          </a:p>
          <a:p>
            <a:pPr marL="800100" lvl="3" indent="-342900"/>
            <a:r>
              <a:rPr lang="en-US" sz="2700" dirty="0"/>
              <a:t>Influenced launch of Church Missionary Society</a:t>
            </a:r>
          </a:p>
          <a:p>
            <a:pPr marL="800100" lvl="3" indent="-342900"/>
            <a:r>
              <a:rPr lang="en-US" sz="2700" dirty="0"/>
              <a:t>Newton was the acknowledged leader</a:t>
            </a:r>
          </a:p>
        </p:txBody>
      </p:sp>
    </p:spTree>
    <p:extLst>
      <p:ext uri="{BB962C8B-B14F-4D97-AF65-F5344CB8AC3E}">
        <p14:creationId xmlns:p14="http://schemas.microsoft.com/office/powerpoint/2010/main" val="28846062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Wilberforce</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Early promise</a:t>
            </a:r>
          </a:p>
          <a:p>
            <a:pPr marL="800100" lvl="3" indent="-342900"/>
            <a:r>
              <a:rPr lang="en-US" sz="2700" dirty="0"/>
              <a:t>Visited Newton with his aunt while he was a child</a:t>
            </a:r>
          </a:p>
          <a:p>
            <a:pPr marL="800100" lvl="3" indent="-342900"/>
            <a:r>
              <a:rPr lang="en-US" sz="2700" dirty="0"/>
              <a:t>Newton held out high hopes for him</a:t>
            </a:r>
          </a:p>
          <a:p>
            <a:pPr marL="342900" lvl="2" indent="-342900"/>
            <a:r>
              <a:rPr lang="en-US" sz="3000" dirty="0"/>
              <a:t>Profligate MP</a:t>
            </a:r>
          </a:p>
          <a:p>
            <a:pPr marL="800100" lvl="3" indent="-342900"/>
            <a:r>
              <a:rPr lang="en-US" sz="2700" dirty="0"/>
              <a:t>Elected to Parliament at age 21</a:t>
            </a:r>
          </a:p>
          <a:p>
            <a:pPr marL="800100" lvl="3" indent="-342900"/>
            <a:r>
              <a:rPr lang="en-US" sz="2700" dirty="0"/>
              <a:t>Worldling: gambling and useless pursuits</a:t>
            </a:r>
          </a:p>
          <a:p>
            <a:pPr marL="342900" lvl="2" indent="-342900"/>
            <a:r>
              <a:rPr lang="en-US" sz="3000" dirty="0"/>
              <a:t>Converted</a:t>
            </a:r>
          </a:p>
          <a:p>
            <a:pPr marL="800100" lvl="3" indent="-342900"/>
            <a:r>
              <a:rPr lang="en-US" sz="2700" dirty="0"/>
              <a:t>Led to Christ in 1785 by evangelical Isaac Milner</a:t>
            </a:r>
          </a:p>
        </p:txBody>
      </p:sp>
    </p:spTree>
    <p:extLst>
      <p:ext uri="{BB962C8B-B14F-4D97-AF65-F5344CB8AC3E}">
        <p14:creationId xmlns:p14="http://schemas.microsoft.com/office/powerpoint/2010/main" val="383412158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Wilberforce</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Historic meeting</a:t>
            </a:r>
          </a:p>
          <a:p>
            <a:pPr marL="800100" lvl="3" indent="-342900"/>
            <a:r>
              <a:rPr lang="en-US" sz="2700" dirty="0"/>
              <a:t>Considered leaving politics to become a pastor</a:t>
            </a:r>
          </a:p>
          <a:p>
            <a:pPr marL="800100" lvl="3" indent="-342900"/>
            <a:r>
              <a:rPr lang="en-US" sz="2700" dirty="0"/>
              <a:t>Met with Newton to get his advice</a:t>
            </a:r>
          </a:p>
          <a:p>
            <a:pPr marL="1257300" lvl="4" indent="-342900"/>
            <a:r>
              <a:rPr lang="en-US" sz="2400" dirty="0"/>
              <a:t>December 7, 1785</a:t>
            </a:r>
          </a:p>
          <a:p>
            <a:pPr marL="800100" lvl="3" indent="-342900"/>
            <a:r>
              <a:rPr lang="en-US" sz="2700" dirty="0"/>
              <a:t>Historic advice</a:t>
            </a:r>
          </a:p>
          <a:p>
            <a:pPr marL="1257300" lvl="4" indent="-342900"/>
            <a:r>
              <a:rPr lang="en-US" sz="2400" dirty="0"/>
              <a:t>Stay in Parliament!</a:t>
            </a:r>
          </a:p>
          <a:p>
            <a:pPr marL="1257300" lvl="4" indent="-342900"/>
            <a:r>
              <a:rPr lang="en-US" sz="2400" dirty="0"/>
              <a:t>God can use you there</a:t>
            </a:r>
          </a:p>
          <a:p>
            <a:pPr marL="342900" lvl="2" indent="-342900"/>
            <a:r>
              <a:rPr lang="en-US" sz="3000" dirty="0"/>
              <a:t>Joined Newton’s church</a:t>
            </a:r>
          </a:p>
          <a:p>
            <a:pPr marL="800100" lvl="3" indent="-342900"/>
            <a:r>
              <a:rPr lang="en-US" sz="2700" dirty="0"/>
              <a:t>Newton became his spiritual mentor</a:t>
            </a:r>
          </a:p>
        </p:txBody>
      </p:sp>
    </p:spTree>
    <p:extLst>
      <p:ext uri="{BB962C8B-B14F-4D97-AF65-F5344CB8AC3E}">
        <p14:creationId xmlns:p14="http://schemas.microsoft.com/office/powerpoint/2010/main" val="578578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Disaster</a:t>
            </a:r>
          </a:p>
        </p:txBody>
      </p:sp>
      <p:sp>
        <p:nvSpPr>
          <p:cNvPr id="72714" name="Rectangle 10"/>
          <p:cNvSpPr>
            <a:spLocks noGrp="1" noChangeArrowheads="1"/>
          </p:cNvSpPr>
          <p:nvPr>
            <p:ph idx="1"/>
          </p:nvPr>
        </p:nvSpPr>
        <p:spPr/>
        <p:txBody>
          <a:bodyPr/>
          <a:lstStyle/>
          <a:p>
            <a:r>
              <a:rPr lang="en-US" dirty="0"/>
              <a:t>Pressganged</a:t>
            </a:r>
          </a:p>
          <a:p>
            <a:pPr lvl="1"/>
            <a:r>
              <a:rPr lang="en-US" sz="2700" dirty="0"/>
              <a:t>HMS </a:t>
            </a:r>
            <a:r>
              <a:rPr lang="en-US" sz="2700" i="1" dirty="0"/>
              <a:t>Harwich</a:t>
            </a:r>
            <a:r>
              <a:rPr lang="en-US" sz="2700" dirty="0"/>
              <a:t> – at war with French</a:t>
            </a:r>
          </a:p>
          <a:p>
            <a:pPr lvl="1"/>
            <a:r>
              <a:rPr lang="en-US" sz="2700" dirty="0"/>
              <a:t>Dad unable to secure release</a:t>
            </a:r>
          </a:p>
          <a:p>
            <a:pPr lvl="2"/>
            <a:r>
              <a:rPr lang="en-US" dirty="0"/>
              <a:t>Got him promoted to midshipman</a:t>
            </a:r>
          </a:p>
          <a:p>
            <a:pPr lvl="1"/>
            <a:r>
              <a:rPr lang="en-US" sz="2700" dirty="0"/>
              <a:t>Ungrateful, lazy, arrogant</a:t>
            </a:r>
          </a:p>
          <a:p>
            <a:pPr lvl="1"/>
            <a:r>
              <a:rPr lang="en-US" sz="2700" dirty="0"/>
              <a:t>Shore leave</a:t>
            </a:r>
          </a:p>
          <a:p>
            <a:pPr lvl="2"/>
            <a:r>
              <a:rPr lang="en-US" dirty="0"/>
              <a:t>Visited </a:t>
            </a:r>
            <a:r>
              <a:rPr lang="en-US" dirty="0" err="1"/>
              <a:t>Catletts</a:t>
            </a:r>
            <a:r>
              <a:rPr lang="en-US" dirty="0"/>
              <a:t>, abusing leave time</a:t>
            </a:r>
          </a:p>
          <a:p>
            <a:pPr lvl="2"/>
            <a:r>
              <a:rPr lang="en-US" dirty="0"/>
              <a:t>Captain outraged but did not execute him</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Wilberforce</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Impact</a:t>
            </a:r>
          </a:p>
          <a:p>
            <a:pPr marL="800100" lvl="3" indent="-342900"/>
            <a:r>
              <a:rPr lang="en-US" sz="2600" dirty="0"/>
              <a:t>Foremost reforming parliamentarian for next 50 years</a:t>
            </a:r>
          </a:p>
          <a:p>
            <a:pPr marL="800100" lvl="3" indent="-342900"/>
            <a:r>
              <a:rPr lang="en-US" sz="2600" dirty="0"/>
              <a:t>Member of </a:t>
            </a:r>
            <a:r>
              <a:rPr lang="en-US" sz="2600" dirty="0" err="1"/>
              <a:t>Clapham</a:t>
            </a:r>
            <a:r>
              <a:rPr lang="en-US" sz="2600" dirty="0"/>
              <a:t> Sect (with John Thornton)</a:t>
            </a:r>
          </a:p>
          <a:p>
            <a:pPr marL="800100" lvl="3" indent="-342900"/>
            <a:r>
              <a:rPr lang="en-US" sz="2600" dirty="0"/>
              <a:t>Pursued numerous reforms</a:t>
            </a:r>
          </a:p>
          <a:p>
            <a:pPr marL="800100" lvl="3" indent="-342900"/>
            <a:r>
              <a:rPr lang="en-US" sz="2600" dirty="0"/>
              <a:t>Most importantly, battled the slave trade</a:t>
            </a:r>
          </a:p>
        </p:txBody>
      </p:sp>
    </p:spTree>
    <p:extLst>
      <p:ext uri="{BB962C8B-B14F-4D97-AF65-F5344CB8AC3E}">
        <p14:creationId xmlns:p14="http://schemas.microsoft.com/office/powerpoint/2010/main" val="20267746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Wilberforce</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Newton’s continuing influence</a:t>
            </a:r>
          </a:p>
          <a:p>
            <a:pPr marL="800100" lvl="3" indent="-342900"/>
            <a:r>
              <a:rPr lang="en-US" sz="2700" dirty="0"/>
              <a:t>Almost quit when anti-slave trade bill defeated by 17 votes in 1796</a:t>
            </a:r>
          </a:p>
          <a:p>
            <a:pPr marL="800100" lvl="3" indent="-342900"/>
            <a:r>
              <a:rPr lang="en-US" sz="2700" dirty="0"/>
              <a:t>Newton’s letter of encouragement kept him in the fight</a:t>
            </a:r>
          </a:p>
        </p:txBody>
      </p:sp>
      <p:pic>
        <p:nvPicPr>
          <p:cNvPr id="1026" name="Picture 2" descr="William Wilberforce - Wikipedia">
            <a:extLst>
              <a:ext uri="{FF2B5EF4-FFF2-40B4-BE49-F238E27FC236}">
                <a16:creationId xmlns:a16="http://schemas.microsoft.com/office/drawing/2014/main" id="{7D619DA8-88B8-4825-AC7C-85BFFBE501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347967"/>
            <a:ext cx="2771775" cy="3386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14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Abolitionist</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Battle against slavery</a:t>
            </a:r>
          </a:p>
          <a:p>
            <a:pPr marL="800100" lvl="3" indent="-342900"/>
            <a:r>
              <a:rPr lang="en-US" sz="2700" dirty="0"/>
              <a:t>Quakers had raised awareness about the evils of the slave trade</a:t>
            </a:r>
          </a:p>
          <a:p>
            <a:pPr marL="800100" lvl="3" indent="-342900"/>
            <a:r>
              <a:rPr lang="en-US" sz="2700" dirty="0"/>
              <a:t>Wilberforce took it on as a personal project</a:t>
            </a:r>
          </a:p>
          <a:p>
            <a:pPr marL="342900" lvl="2" indent="-342900"/>
            <a:r>
              <a:rPr lang="en-US" sz="3100" dirty="0"/>
              <a:t>Newton weighed in</a:t>
            </a:r>
          </a:p>
          <a:p>
            <a:pPr marL="800100" lvl="3" indent="-342900"/>
            <a:r>
              <a:rPr lang="en-US" sz="2800" i="1" dirty="0">
                <a:effectLst/>
                <a:latin typeface="Times New Roman" panose="02020603050405020304" pitchFamily="18" charset="0"/>
                <a:ea typeface="Calibri" panose="020F0502020204030204" pitchFamily="34" charset="0"/>
              </a:rPr>
              <a:t>Thoughts Upon the African Slave Trade</a:t>
            </a:r>
            <a:r>
              <a:rPr lang="en-US" sz="2800" dirty="0">
                <a:effectLst/>
                <a:latin typeface="Times New Roman" panose="02020603050405020304" pitchFamily="18" charset="0"/>
                <a:ea typeface="Calibri" panose="020F0502020204030204" pitchFamily="34" charset="0"/>
              </a:rPr>
              <a:t> (1788)</a:t>
            </a:r>
          </a:p>
          <a:p>
            <a:pPr marL="800100" lvl="3" indent="-342900"/>
            <a:r>
              <a:rPr lang="en-US" sz="2800" dirty="0">
                <a:latin typeface="Times New Roman" panose="02020603050405020304" pitchFamily="18" charset="0"/>
              </a:rPr>
              <a:t>Powerful, first-person account</a:t>
            </a:r>
          </a:p>
          <a:p>
            <a:pPr marL="800100" lvl="3" indent="-342900"/>
            <a:r>
              <a:rPr lang="en-US" sz="2800" dirty="0">
                <a:latin typeface="Times New Roman" panose="02020603050405020304" pitchFamily="18" charset="0"/>
              </a:rPr>
              <a:t>Bestseller – enormously influential</a:t>
            </a:r>
            <a:endParaRPr lang="en-US" sz="2700" dirty="0"/>
          </a:p>
        </p:txBody>
      </p:sp>
    </p:spTree>
    <p:extLst>
      <p:ext uri="{BB962C8B-B14F-4D97-AF65-F5344CB8AC3E}">
        <p14:creationId xmlns:p14="http://schemas.microsoft.com/office/powerpoint/2010/main" val="202104008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Abolitionist</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Wider influence</a:t>
            </a:r>
          </a:p>
          <a:p>
            <a:pPr marL="800100" lvl="3" indent="-342900"/>
            <a:r>
              <a:rPr lang="en-US" sz="2700" dirty="0"/>
              <a:t>Newton often summoned to give personal testimony against the slave trade</a:t>
            </a:r>
          </a:p>
          <a:p>
            <a:pPr marL="1257300" lvl="4" indent="-342900"/>
            <a:r>
              <a:rPr lang="en-US" sz="2400" dirty="0"/>
              <a:t>Once before the Privy Council</a:t>
            </a:r>
          </a:p>
          <a:p>
            <a:pPr marL="800100" lvl="3" indent="-342900"/>
            <a:r>
              <a:rPr lang="en-US" sz="2700" dirty="0"/>
              <a:t>Testimony marked by candor, restraint, and wisdom</a:t>
            </a:r>
          </a:p>
          <a:p>
            <a:pPr marL="457200" lvl="3" indent="0">
              <a:buNone/>
            </a:pPr>
            <a:endParaRPr lang="en-US" sz="2700" dirty="0"/>
          </a:p>
          <a:p>
            <a:pPr marL="457200" lvl="3" indent="0">
              <a:buNone/>
            </a:pPr>
            <a:r>
              <a:rPr lang="en-US" sz="2700" dirty="0">
                <a:effectLst/>
                <a:latin typeface="+mj-lt"/>
                <a:ea typeface="Calibri" panose="020F0502020204030204" pitchFamily="34" charset="0"/>
              </a:rPr>
              <a:t>“He combined unchallengeable authenticity, dignified restraint, and moral authority” (Aitken)</a:t>
            </a:r>
            <a:endParaRPr lang="en-US" sz="2700" dirty="0">
              <a:latin typeface="+mj-lt"/>
            </a:endParaRPr>
          </a:p>
        </p:txBody>
      </p:sp>
    </p:spTree>
    <p:extLst>
      <p:ext uri="{BB962C8B-B14F-4D97-AF65-F5344CB8AC3E}">
        <p14:creationId xmlns:p14="http://schemas.microsoft.com/office/powerpoint/2010/main" val="142247321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Polly</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Cancer</a:t>
            </a:r>
          </a:p>
          <a:p>
            <a:pPr marL="800100" lvl="3" indent="-342900"/>
            <a:r>
              <a:rPr lang="en-US" sz="2700" dirty="0"/>
              <a:t>Inoperable breast cancer – 1788</a:t>
            </a:r>
          </a:p>
          <a:p>
            <a:pPr marL="1257300" lvl="4" indent="-342900"/>
            <a:r>
              <a:rPr lang="en-US" sz="2400" dirty="0"/>
              <a:t>Refused laudanum</a:t>
            </a:r>
          </a:p>
          <a:p>
            <a:pPr marL="1257300" lvl="4" indent="-342900"/>
            <a:r>
              <a:rPr lang="en-US" sz="2400" dirty="0"/>
              <a:t>Six months of agony</a:t>
            </a:r>
          </a:p>
          <a:p>
            <a:pPr marL="1257300" lvl="4" indent="-342900"/>
            <a:r>
              <a:rPr lang="en-US" sz="2400" dirty="0"/>
              <a:t>Delivered from worst pain</a:t>
            </a:r>
          </a:p>
          <a:p>
            <a:pPr marL="1257300" lvl="4" indent="-342900"/>
            <a:r>
              <a:rPr lang="en-US" sz="2400" dirty="0"/>
              <a:t>Continued to decline</a:t>
            </a:r>
          </a:p>
          <a:p>
            <a:pPr marL="800100" lvl="3" indent="-342900"/>
            <a:r>
              <a:rPr lang="en-US" sz="2600" dirty="0"/>
              <a:t>Newton cared for her for 20 months</a:t>
            </a:r>
          </a:p>
          <a:p>
            <a:pPr marL="1257300" lvl="4" indent="-342900"/>
            <a:r>
              <a:rPr lang="en-US" sz="2400" dirty="0"/>
              <a:t>Her spiritual life deepened</a:t>
            </a:r>
          </a:p>
          <a:p>
            <a:pPr marL="1257300" lvl="4" indent="-342900"/>
            <a:r>
              <a:rPr lang="en-US" sz="2400" dirty="0"/>
              <a:t>Read Scripture, Watts’ Psalms, and </a:t>
            </a:r>
            <a:r>
              <a:rPr lang="en-US" sz="2400" i="1" dirty="0"/>
              <a:t>Olney Hymns</a:t>
            </a:r>
            <a:r>
              <a:rPr lang="en-US" sz="2400" dirty="0"/>
              <a:t> (thoroughly marked up)</a:t>
            </a:r>
          </a:p>
        </p:txBody>
      </p:sp>
    </p:spTree>
    <p:extLst>
      <p:ext uri="{BB962C8B-B14F-4D97-AF65-F5344CB8AC3E}">
        <p14:creationId xmlns:p14="http://schemas.microsoft.com/office/powerpoint/2010/main" val="42444241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Polly</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342900" lvl="2" indent="-342900"/>
            <a:r>
              <a:rPr lang="en-US" sz="3000" dirty="0"/>
              <a:t>Death of Thornton</a:t>
            </a:r>
          </a:p>
          <a:p>
            <a:pPr marL="800100" lvl="3" indent="-342900"/>
            <a:r>
              <a:rPr lang="en-US" sz="2700" dirty="0"/>
              <a:t>John Thornton died in November 1790</a:t>
            </a:r>
          </a:p>
          <a:p>
            <a:pPr marL="800100" lvl="3" indent="-342900"/>
            <a:r>
              <a:rPr lang="en-US" sz="2700" dirty="0"/>
              <a:t>Polly urged Newton to attend funeral</a:t>
            </a:r>
          </a:p>
          <a:p>
            <a:pPr marL="1257300" lvl="4" indent="-342900"/>
            <a:r>
              <a:rPr lang="en-US" sz="2500" dirty="0"/>
              <a:t>Did not know if she would still be living when he returned</a:t>
            </a:r>
          </a:p>
          <a:p>
            <a:pPr marL="342900" lvl="2" indent="-342900"/>
            <a:r>
              <a:rPr lang="en-US" sz="3100" dirty="0"/>
              <a:t>Polly died on December 15, 1790</a:t>
            </a:r>
          </a:p>
          <a:p>
            <a:pPr marL="800100" lvl="3" indent="-342900"/>
            <a:r>
              <a:rPr lang="en-US" sz="2700" dirty="0"/>
              <a:t>Newton believed the ordeal drew him closer to God</a:t>
            </a:r>
          </a:p>
        </p:txBody>
      </p:sp>
    </p:spTree>
    <p:extLst>
      <p:ext uri="{BB962C8B-B14F-4D97-AF65-F5344CB8AC3E}">
        <p14:creationId xmlns:p14="http://schemas.microsoft.com/office/powerpoint/2010/main" val="33320304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Polly</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0" lvl="2" indent="0">
              <a:buNone/>
            </a:pPr>
            <a:r>
              <a:rPr lang="en-US" sz="2700" dirty="0">
                <a:solidFill>
                  <a:srgbClr val="0070C0"/>
                </a:solidFill>
                <a:effectLst/>
                <a:ea typeface="Calibri" panose="020F0502020204030204" pitchFamily="34" charset="0"/>
              </a:rPr>
              <a:t>“Do not I feel myself something more weaned from the world? Have I not been drawn to aim at a closer walk with thee? … </a:t>
            </a:r>
            <a:r>
              <a:rPr lang="en-US" sz="2700" dirty="0" err="1">
                <a:solidFill>
                  <a:srgbClr val="0070C0"/>
                </a:solidFill>
                <a:effectLst/>
                <a:ea typeface="Calibri" panose="020F0502020204030204" pitchFamily="34" charset="0"/>
              </a:rPr>
              <a:t>Hadst</a:t>
            </a:r>
            <a:r>
              <a:rPr lang="en-US" sz="2700" dirty="0">
                <a:solidFill>
                  <a:srgbClr val="0070C0"/>
                </a:solidFill>
                <a:effectLst/>
                <a:ea typeface="Calibri" panose="020F0502020204030204" pitchFamily="34" charset="0"/>
              </a:rPr>
              <a:t> thou left me to myself, I should either have tossed like a wild bull in a net or have sunk under the burden of a broken heart. For during these two years I have seldom passed two minutes together without feeling a void within that thou alone can supply” </a:t>
            </a:r>
            <a:endParaRPr lang="en-US" sz="2700" dirty="0">
              <a:solidFill>
                <a:srgbClr val="0070C0"/>
              </a:solidFill>
            </a:endParaRPr>
          </a:p>
        </p:txBody>
      </p:sp>
    </p:spTree>
    <p:extLst>
      <p:ext uri="{BB962C8B-B14F-4D97-AF65-F5344CB8AC3E}">
        <p14:creationId xmlns:p14="http://schemas.microsoft.com/office/powerpoint/2010/main" val="37586773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Polly</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457200" lvl="2" indent="-457200"/>
            <a:r>
              <a:rPr lang="en-US" sz="3000" dirty="0"/>
              <a:t>Back to Work</a:t>
            </a:r>
          </a:p>
          <a:p>
            <a:pPr marL="914400" lvl="3" indent="-457200"/>
            <a:r>
              <a:rPr lang="en-US" sz="2700" dirty="0"/>
              <a:t>Shocked friends when he immediately resumed full pastoral duties with vigor</a:t>
            </a:r>
          </a:p>
          <a:p>
            <a:pPr marL="914400" lvl="3" indent="-457200"/>
            <a:r>
              <a:rPr lang="en-US" sz="2700" dirty="0"/>
              <a:t>Trusted the Lord with Polly</a:t>
            </a:r>
          </a:p>
          <a:p>
            <a:pPr marL="914400" lvl="3" indent="-457200"/>
            <a:r>
              <a:rPr lang="en-US" sz="2700" dirty="0"/>
              <a:t>Preached her funeral</a:t>
            </a:r>
          </a:p>
          <a:p>
            <a:pPr marL="1371600" lvl="4" indent="-457200"/>
            <a:r>
              <a:rPr lang="en-US" sz="2500" dirty="0"/>
              <a:t>Habakkuk 3:17-18</a:t>
            </a:r>
          </a:p>
          <a:p>
            <a:pPr marL="1371600" lvl="4" indent="-457200"/>
            <a:r>
              <a:rPr lang="en-US" sz="2500" dirty="0"/>
              <a:t>Planned this text for 25 years in case she went first</a:t>
            </a:r>
          </a:p>
          <a:p>
            <a:pPr marL="1371600" lvl="4" indent="-457200"/>
            <a:r>
              <a:rPr lang="en-US" sz="2500" dirty="0"/>
              <a:t>Wrong to praise her, so he spoke of her faults</a:t>
            </a:r>
          </a:p>
          <a:p>
            <a:pPr marL="1828800" lvl="5" indent="-457200"/>
            <a:r>
              <a:rPr lang="en-US" sz="2300" dirty="0"/>
              <a:t>E.g., her “excessive devotion”</a:t>
            </a:r>
          </a:p>
          <a:p>
            <a:pPr marL="914400" lvl="3" indent="-457200"/>
            <a:endParaRPr lang="en-US" sz="2600" dirty="0"/>
          </a:p>
        </p:txBody>
      </p:sp>
    </p:spTree>
    <p:extLst>
      <p:ext uri="{BB962C8B-B14F-4D97-AF65-F5344CB8AC3E}">
        <p14:creationId xmlns:p14="http://schemas.microsoft.com/office/powerpoint/2010/main" val="121133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Polly</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0" lvl="2" indent="0" algn="ctr">
              <a:buNone/>
            </a:pPr>
            <a:r>
              <a:rPr lang="en-US" sz="2700" dirty="0">
                <a:effectLst/>
                <a:ea typeface="Calibri" panose="020F0502020204030204" pitchFamily="34" charset="0"/>
              </a:rPr>
              <a:t>“If these were her chief faults, what were her excellences?”</a:t>
            </a:r>
          </a:p>
          <a:p>
            <a:pPr marL="0" lvl="2" indent="0">
              <a:buNone/>
            </a:pPr>
            <a:endParaRPr lang="en-US" sz="2700" dirty="0"/>
          </a:p>
          <a:p>
            <a:pPr marL="457200" lvl="2" indent="-457200"/>
            <a:r>
              <a:rPr lang="en-US" sz="3000" dirty="0"/>
              <a:t>Remembering</a:t>
            </a:r>
          </a:p>
          <a:p>
            <a:pPr marL="914400" lvl="3" indent="-457200"/>
            <a:r>
              <a:rPr lang="en-US" sz="2700" dirty="0"/>
              <a:t>Newton commemorated her in his diary every year on the anniversary of her death</a:t>
            </a:r>
          </a:p>
          <a:p>
            <a:pPr marL="914400" lvl="3" indent="-457200"/>
            <a:r>
              <a:rPr lang="en-US" sz="2700" dirty="0"/>
              <a:t>Wrote poems and songs in her honor</a:t>
            </a:r>
          </a:p>
          <a:p>
            <a:pPr marL="914400" lvl="3" indent="-457200"/>
            <a:r>
              <a:rPr lang="en-US" sz="2700" dirty="0"/>
              <a:t>Despite his wicked past, God graciously gave him a wonderful marriage</a:t>
            </a:r>
          </a:p>
        </p:txBody>
      </p:sp>
    </p:spTree>
    <p:extLst>
      <p:ext uri="{BB962C8B-B14F-4D97-AF65-F5344CB8AC3E}">
        <p14:creationId xmlns:p14="http://schemas.microsoft.com/office/powerpoint/2010/main" val="309005452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Finishing Well</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457200" lvl="2" indent="-457200"/>
            <a:r>
              <a:rPr lang="en-US" sz="3000" dirty="0"/>
              <a:t>Active preacher</a:t>
            </a:r>
          </a:p>
          <a:p>
            <a:pPr marL="914400" lvl="3" indent="-457200"/>
            <a:r>
              <a:rPr lang="en-US" sz="2700" dirty="0"/>
              <a:t>Given several months every year in the 1790s to travel and preach</a:t>
            </a:r>
          </a:p>
          <a:p>
            <a:pPr marL="914400" lvl="3" indent="-457200"/>
            <a:r>
              <a:rPr lang="en-US" sz="2700" dirty="0"/>
              <a:t>Still vigorous in his 70s</a:t>
            </a:r>
          </a:p>
          <a:p>
            <a:pPr marL="457200" lvl="2" indent="-457200"/>
            <a:r>
              <a:rPr lang="en-US" sz="3100" dirty="0"/>
              <a:t>Betsy</a:t>
            </a:r>
          </a:p>
          <a:p>
            <a:pPr marL="914400" lvl="3" indent="-457200"/>
            <a:r>
              <a:rPr lang="en-US" sz="2700" dirty="0"/>
              <a:t>Lived with him and cared for him until 1805</a:t>
            </a:r>
          </a:p>
          <a:p>
            <a:pPr marL="914400" lvl="3" indent="-457200"/>
            <a:r>
              <a:rPr lang="en-US" sz="2700" dirty="0"/>
              <a:t>She married at age 36</a:t>
            </a:r>
          </a:p>
          <a:p>
            <a:pPr marL="914400" lvl="3" indent="-457200"/>
            <a:r>
              <a:rPr lang="en-US" sz="2700" dirty="0"/>
              <a:t>Too old to perform the ceremony, Newton attended it with joy</a:t>
            </a:r>
          </a:p>
        </p:txBody>
      </p:sp>
    </p:spTree>
    <p:extLst>
      <p:ext uri="{BB962C8B-B14F-4D97-AF65-F5344CB8AC3E}">
        <p14:creationId xmlns:p14="http://schemas.microsoft.com/office/powerpoint/2010/main" val="530081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5775325" y="2632075"/>
            <a:ext cx="1387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5782" name="Text Box 6"/>
          <p:cNvSpPr txBox="1">
            <a:spLocks noChangeArrowheads="1"/>
          </p:cNvSpPr>
          <p:nvPr/>
        </p:nvSpPr>
        <p:spPr bwMode="auto">
          <a:xfrm>
            <a:off x="5410200" y="3505200"/>
            <a:ext cx="2667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ahoma" pitchFamily="34" charset="0"/>
            </a:endParaRPr>
          </a:p>
        </p:txBody>
      </p:sp>
      <p:sp>
        <p:nvSpPr>
          <p:cNvPr id="75788" name="Rectangle 12"/>
          <p:cNvSpPr>
            <a:spLocks noGrp="1" noChangeArrowheads="1"/>
          </p:cNvSpPr>
          <p:nvPr>
            <p:ph type="title"/>
          </p:nvPr>
        </p:nvSpPr>
        <p:spPr/>
        <p:txBody>
          <a:bodyPr/>
          <a:lstStyle/>
          <a:p>
            <a:r>
              <a:rPr lang="en-US" dirty="0"/>
              <a:t>Last Straw</a:t>
            </a:r>
          </a:p>
        </p:txBody>
      </p:sp>
      <p:sp>
        <p:nvSpPr>
          <p:cNvPr id="75789" name="Rectangle 13"/>
          <p:cNvSpPr>
            <a:spLocks noGrp="1" noChangeArrowheads="1"/>
          </p:cNvSpPr>
          <p:nvPr>
            <p:ph idx="1"/>
          </p:nvPr>
        </p:nvSpPr>
        <p:spPr/>
        <p:txBody>
          <a:bodyPr/>
          <a:lstStyle/>
          <a:p>
            <a:r>
              <a:rPr lang="en-US" dirty="0"/>
              <a:t>New World</a:t>
            </a:r>
          </a:p>
          <a:p>
            <a:pPr lvl="1"/>
            <a:r>
              <a:rPr lang="en-US" sz="2700" dirty="0"/>
              <a:t>Five-year tour</a:t>
            </a:r>
          </a:p>
          <a:p>
            <a:pPr lvl="1"/>
            <a:r>
              <a:rPr lang="en-US" sz="2700" dirty="0"/>
              <a:t>Newton, while leading shore party, deserted</a:t>
            </a:r>
          </a:p>
          <a:p>
            <a:pPr lvl="1"/>
            <a:r>
              <a:rPr lang="en-US" sz="2700" dirty="0"/>
              <a:t>Life motto: </a:t>
            </a:r>
            <a:r>
              <a:rPr lang="en-US" sz="2700" dirty="0">
                <a:solidFill>
                  <a:srgbClr val="0070C0"/>
                </a:solidFill>
              </a:rPr>
              <a:t>“Never deliberate”</a:t>
            </a:r>
          </a:p>
          <a:p>
            <a:r>
              <a:rPr lang="en-US" dirty="0"/>
              <a:t>Caught</a:t>
            </a:r>
          </a:p>
          <a:p>
            <a:pPr lvl="1"/>
            <a:r>
              <a:rPr lang="en-US" dirty="0"/>
              <a:t>Brutally flogged</a:t>
            </a:r>
          </a:p>
          <a:p>
            <a:pPr lvl="1"/>
            <a:r>
              <a:rPr lang="en-US" dirty="0"/>
              <a:t>Degraded to seaman</a:t>
            </a:r>
          </a:p>
          <a:p>
            <a:pPr lvl="1"/>
            <a:r>
              <a:rPr lang="en-US" dirty="0"/>
              <a:t>Grew ever more vindictive</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Finishing Well</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457200" lvl="2" indent="-457200"/>
            <a:r>
              <a:rPr lang="en-US" sz="3000" dirty="0"/>
              <a:t>The End</a:t>
            </a:r>
          </a:p>
          <a:p>
            <a:pPr marL="914400" lvl="3" indent="-457200"/>
            <a:r>
              <a:rPr lang="en-US" sz="2700" dirty="0"/>
              <a:t>Stopped preaching at age 80 in 1805</a:t>
            </a:r>
          </a:p>
          <a:p>
            <a:pPr marL="914400" lvl="3" indent="-457200"/>
            <a:r>
              <a:rPr lang="en-US" sz="2700" dirty="0"/>
              <a:t>Still official pastor of St. Mary </a:t>
            </a:r>
            <a:r>
              <a:rPr lang="en-US" sz="2700" dirty="0" err="1"/>
              <a:t>Woolnoth</a:t>
            </a:r>
            <a:endParaRPr lang="en-US" sz="2700" dirty="0"/>
          </a:p>
          <a:p>
            <a:pPr marL="1371600" lvl="4" indent="-457200"/>
            <a:r>
              <a:rPr lang="en-US" sz="2500" dirty="0"/>
              <a:t>Could not marshal thoughts</a:t>
            </a:r>
          </a:p>
          <a:p>
            <a:pPr marL="1371600" lvl="4" indent="-457200"/>
            <a:r>
              <a:rPr lang="en-US" sz="2500" dirty="0"/>
              <a:t>Losing his hearing and eyesight</a:t>
            </a:r>
          </a:p>
          <a:p>
            <a:pPr marL="914400" lvl="3" indent="-457200"/>
            <a:r>
              <a:rPr lang="en-US" sz="2700" dirty="0"/>
              <a:t>Betsy and her husband moved in for final 12 months</a:t>
            </a:r>
          </a:p>
          <a:p>
            <a:pPr marL="1371600" lvl="4" indent="-457200"/>
            <a:r>
              <a:rPr lang="en-US" sz="2500" dirty="0"/>
              <a:t>Faded in and out of alertness</a:t>
            </a:r>
          </a:p>
          <a:p>
            <a:pPr marL="1371600" lvl="4" indent="-457200"/>
            <a:r>
              <a:rPr lang="en-US" sz="2500" dirty="0"/>
              <a:t>Steady stream of visitors</a:t>
            </a:r>
          </a:p>
          <a:p>
            <a:pPr marL="1828800" lvl="5" indent="-457200"/>
            <a:r>
              <a:rPr lang="en-US" sz="2300" dirty="0"/>
              <a:t>Able to converse with only some</a:t>
            </a:r>
          </a:p>
        </p:txBody>
      </p:sp>
    </p:spTree>
    <p:extLst>
      <p:ext uri="{BB962C8B-B14F-4D97-AF65-F5344CB8AC3E}">
        <p14:creationId xmlns:p14="http://schemas.microsoft.com/office/powerpoint/2010/main" val="360184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Finishing Well</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457200" lvl="2" indent="-457200"/>
            <a:r>
              <a:rPr lang="en-US" sz="3000" dirty="0"/>
              <a:t>The End</a:t>
            </a:r>
          </a:p>
          <a:p>
            <a:pPr marL="914400" lvl="3" indent="-457200"/>
            <a:r>
              <a:rPr lang="en-US" sz="2600" dirty="0"/>
              <a:t>Slave Trade finally abolished on March 25, 1807</a:t>
            </a:r>
          </a:p>
          <a:p>
            <a:pPr marL="1371600" lvl="4" indent="-457200"/>
            <a:r>
              <a:rPr lang="en-US" sz="2400" dirty="0"/>
              <a:t>Lived to see it!</a:t>
            </a:r>
          </a:p>
          <a:p>
            <a:pPr marL="914400" lvl="3" indent="-457200"/>
            <a:r>
              <a:rPr lang="en-US" sz="2600" dirty="0"/>
              <a:t>Visited by pastor friend John Jay</a:t>
            </a:r>
          </a:p>
          <a:p>
            <a:pPr marL="457200" lvl="3" indent="0">
              <a:buNone/>
            </a:pPr>
            <a:r>
              <a:rPr lang="en-US" sz="2400" dirty="0">
                <a:effectLst/>
                <a:ea typeface="Calibri" panose="020F0502020204030204" pitchFamily="34" charset="0"/>
              </a:rPr>
              <a:t>“I saw Mr. Newton near the closing scene. He was hardly able to talk; and all I find I had noted down upon my leaving him was this: </a:t>
            </a:r>
            <a:r>
              <a:rPr lang="en-US" sz="2400" dirty="0">
                <a:solidFill>
                  <a:srgbClr val="0070C0"/>
                </a:solidFill>
                <a:effectLst/>
                <a:ea typeface="Calibri" panose="020F0502020204030204" pitchFamily="34" charset="0"/>
              </a:rPr>
              <a:t>‘My memory is nearly gone, but I remember two things: That I am a great sinner and that Christ is a great Savior’</a:t>
            </a:r>
            <a:r>
              <a:rPr lang="en-US" sz="2400" dirty="0">
                <a:effectLst/>
                <a:ea typeface="Calibri" panose="020F0502020204030204" pitchFamily="34" charset="0"/>
              </a:rPr>
              <a:t>”</a:t>
            </a:r>
            <a:endParaRPr lang="en-US" sz="2400" dirty="0"/>
          </a:p>
        </p:txBody>
      </p:sp>
    </p:spTree>
    <p:extLst>
      <p:ext uri="{BB962C8B-B14F-4D97-AF65-F5344CB8AC3E}">
        <p14:creationId xmlns:p14="http://schemas.microsoft.com/office/powerpoint/2010/main" val="336052628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8EF-373A-4851-BCA0-81729E2B442C}"/>
              </a:ext>
            </a:extLst>
          </p:cNvPr>
          <p:cNvSpPr>
            <a:spLocks noGrp="1"/>
          </p:cNvSpPr>
          <p:nvPr>
            <p:ph type="title"/>
          </p:nvPr>
        </p:nvSpPr>
        <p:spPr/>
        <p:txBody>
          <a:bodyPr/>
          <a:lstStyle/>
          <a:p>
            <a:r>
              <a:rPr lang="en-US" dirty="0"/>
              <a:t>Finishing Well</a:t>
            </a:r>
          </a:p>
        </p:txBody>
      </p:sp>
      <p:sp>
        <p:nvSpPr>
          <p:cNvPr id="3" name="Content Placeholder 2">
            <a:extLst>
              <a:ext uri="{FF2B5EF4-FFF2-40B4-BE49-F238E27FC236}">
                <a16:creationId xmlns:a16="http://schemas.microsoft.com/office/drawing/2014/main" id="{838BF21D-97F2-41BA-9FC5-00275F6BEA26}"/>
              </a:ext>
            </a:extLst>
          </p:cNvPr>
          <p:cNvSpPr>
            <a:spLocks noGrp="1"/>
          </p:cNvSpPr>
          <p:nvPr>
            <p:ph idx="1"/>
          </p:nvPr>
        </p:nvSpPr>
        <p:spPr/>
        <p:txBody>
          <a:bodyPr/>
          <a:lstStyle/>
          <a:p>
            <a:pPr marL="457200" lvl="2" indent="-457200"/>
            <a:r>
              <a:rPr lang="en-US" sz="3000" dirty="0"/>
              <a:t>Newton wrote his own epitaph</a:t>
            </a:r>
          </a:p>
          <a:p>
            <a:pPr marL="0" lvl="2" indent="0">
              <a:buNone/>
            </a:pPr>
            <a:endParaRPr lang="en-US" dirty="0"/>
          </a:p>
          <a:p>
            <a:pPr marL="0" lvl="2" indent="0" algn="ctr">
              <a:buNone/>
            </a:pPr>
            <a:r>
              <a:rPr lang="en-US" sz="2700" dirty="0">
                <a:solidFill>
                  <a:srgbClr val="0070C0"/>
                </a:solidFill>
                <a:effectLst/>
                <a:ea typeface="Calibri" panose="020F0502020204030204" pitchFamily="34" charset="0"/>
              </a:rPr>
              <a:t>“John Newton, </a:t>
            </a:r>
          </a:p>
          <a:p>
            <a:pPr marL="0" lvl="2" indent="0" algn="ctr">
              <a:buNone/>
            </a:pPr>
            <a:r>
              <a:rPr lang="en-US" sz="2700" dirty="0">
                <a:solidFill>
                  <a:srgbClr val="0070C0"/>
                </a:solidFill>
                <a:effectLst/>
                <a:ea typeface="Calibri" panose="020F0502020204030204" pitchFamily="34" charset="0"/>
              </a:rPr>
              <a:t>Once an Infidel and Libertine, </a:t>
            </a:r>
          </a:p>
          <a:p>
            <a:pPr marL="0" lvl="2" indent="0" algn="ctr">
              <a:buNone/>
            </a:pPr>
            <a:r>
              <a:rPr lang="en-US" sz="2700" dirty="0">
                <a:solidFill>
                  <a:srgbClr val="0070C0"/>
                </a:solidFill>
                <a:effectLst/>
                <a:ea typeface="Calibri" panose="020F0502020204030204" pitchFamily="34" charset="0"/>
              </a:rPr>
              <a:t>a Servant of Slaves in Africa, </a:t>
            </a:r>
          </a:p>
          <a:p>
            <a:pPr marL="0" lvl="2" indent="0" algn="ctr">
              <a:buNone/>
            </a:pPr>
            <a:r>
              <a:rPr lang="en-US" sz="2700" dirty="0">
                <a:solidFill>
                  <a:srgbClr val="0070C0"/>
                </a:solidFill>
                <a:effectLst/>
                <a:ea typeface="Calibri" panose="020F0502020204030204" pitchFamily="34" charset="0"/>
              </a:rPr>
              <a:t>Was by the Rich Mercy of our Lord and </a:t>
            </a:r>
            <a:r>
              <a:rPr lang="en-US" sz="2700" dirty="0" err="1">
                <a:solidFill>
                  <a:srgbClr val="0070C0"/>
                </a:solidFill>
                <a:effectLst/>
                <a:ea typeface="Calibri" panose="020F0502020204030204" pitchFamily="34" charset="0"/>
              </a:rPr>
              <a:t>Saviour</a:t>
            </a:r>
            <a:r>
              <a:rPr lang="en-US" sz="2700" dirty="0">
                <a:solidFill>
                  <a:srgbClr val="0070C0"/>
                </a:solidFill>
                <a:effectLst/>
                <a:ea typeface="Calibri" panose="020F0502020204030204" pitchFamily="34" charset="0"/>
              </a:rPr>
              <a:t> Jesus Christ </a:t>
            </a:r>
          </a:p>
          <a:p>
            <a:pPr marL="0" lvl="2" indent="0" algn="ctr">
              <a:buNone/>
            </a:pPr>
            <a:r>
              <a:rPr lang="en-US" sz="2700" dirty="0">
                <a:solidFill>
                  <a:srgbClr val="0070C0"/>
                </a:solidFill>
                <a:effectLst/>
                <a:ea typeface="Calibri" panose="020F0502020204030204" pitchFamily="34" charset="0"/>
              </a:rPr>
              <a:t>Preserved, Restored, Pardoned, and Appointed to Preach the Faith </a:t>
            </a:r>
          </a:p>
          <a:p>
            <a:pPr marL="0" lvl="2" indent="0" algn="ctr">
              <a:buNone/>
            </a:pPr>
            <a:r>
              <a:rPr lang="en-US" sz="2700" dirty="0">
                <a:solidFill>
                  <a:srgbClr val="0070C0"/>
                </a:solidFill>
                <a:effectLst/>
                <a:ea typeface="Calibri" panose="020F0502020204030204" pitchFamily="34" charset="0"/>
              </a:rPr>
              <a:t>He Had Long </a:t>
            </a:r>
            <a:r>
              <a:rPr lang="en-US" sz="2700" dirty="0" err="1">
                <a:solidFill>
                  <a:srgbClr val="0070C0"/>
                </a:solidFill>
                <a:effectLst/>
                <a:ea typeface="Calibri" panose="020F0502020204030204" pitchFamily="34" charset="0"/>
              </a:rPr>
              <a:t>Laboured</a:t>
            </a:r>
            <a:r>
              <a:rPr lang="en-US" sz="2700" dirty="0">
                <a:solidFill>
                  <a:srgbClr val="0070C0"/>
                </a:solidFill>
                <a:effectLst/>
                <a:ea typeface="Calibri" panose="020F0502020204030204" pitchFamily="34" charset="0"/>
              </a:rPr>
              <a:t> to Destroy” </a:t>
            </a:r>
            <a:endParaRPr lang="en-US" sz="2700" dirty="0">
              <a:solidFill>
                <a:srgbClr val="0070C0"/>
              </a:solidFill>
            </a:endParaRPr>
          </a:p>
        </p:txBody>
      </p:sp>
    </p:spTree>
    <p:extLst>
      <p:ext uri="{BB962C8B-B14F-4D97-AF65-F5344CB8AC3E}">
        <p14:creationId xmlns:p14="http://schemas.microsoft.com/office/powerpoint/2010/main" val="342805592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499601"/>
      </p:ext>
    </p:extLst>
  </p:cSld>
  <p:clrMapOvr>
    <a:masterClrMapping/>
  </p:clrMapOvr>
</p:sld>
</file>

<file path=ppt/theme/theme1.xml><?xml version="1.0" encoding="utf-8"?>
<a:theme xmlns:a="http://schemas.openxmlformats.org/drawingml/2006/main" name="Presentation for report on country">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Century Schoolbook"/>
        <a:ea typeface=""/>
        <a:cs typeface="Times New Roman"/>
      </a:majorFont>
      <a:minorFont>
        <a:latin typeface="Century Schoolbook"/>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TotalTime>
  <Words>4118</Words>
  <Application>Microsoft Office PowerPoint</Application>
  <PresentationFormat>On-screen Show (4:3)</PresentationFormat>
  <Paragraphs>651</Paragraphs>
  <Slides>93</Slides>
  <Notes>69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93</vt:i4>
      </vt:variant>
    </vt:vector>
  </HeadingPairs>
  <TitlesOfParts>
    <vt:vector size="98" baseType="lpstr">
      <vt:lpstr>Aharoni</vt:lpstr>
      <vt:lpstr>Century Schoolbook</vt:lpstr>
      <vt:lpstr>Tahoma</vt:lpstr>
      <vt:lpstr>Times New Roman</vt:lpstr>
      <vt:lpstr>Presentation for report on country</vt:lpstr>
      <vt:lpstr>John Newton</vt:lpstr>
      <vt:lpstr>Saved by grace 1725-1764</vt:lpstr>
      <vt:lpstr>   Descent</vt:lpstr>
      <vt:lpstr>Family Background</vt:lpstr>
      <vt:lpstr>Family Background</vt:lpstr>
      <vt:lpstr>Sailor</vt:lpstr>
      <vt:lpstr>Smitten</vt:lpstr>
      <vt:lpstr>Disaster</vt:lpstr>
      <vt:lpstr>Last Straw</vt:lpstr>
      <vt:lpstr>Last Straw</vt:lpstr>
      <vt:lpstr>Exchange</vt:lpstr>
      <vt:lpstr>New Undertaking</vt:lpstr>
      <vt:lpstr>Rock Bottom</vt:lpstr>
      <vt:lpstr>Rock Bottom</vt:lpstr>
      <vt:lpstr>   Unsaved Slaver</vt:lpstr>
      <vt:lpstr>Slave Trader</vt:lpstr>
      <vt:lpstr>Return to England</vt:lpstr>
      <vt:lpstr>Return to England</vt:lpstr>
      <vt:lpstr>External Storm</vt:lpstr>
      <vt:lpstr>Internal Storm</vt:lpstr>
      <vt:lpstr>   Saved Slaver</vt:lpstr>
      <vt:lpstr>Initial Steps</vt:lpstr>
      <vt:lpstr>Career</vt:lpstr>
      <vt:lpstr>Career</vt:lpstr>
      <vt:lpstr>Polly</vt:lpstr>
      <vt:lpstr>Polly</vt:lpstr>
      <vt:lpstr>Slaver</vt:lpstr>
      <vt:lpstr>Slaver</vt:lpstr>
      <vt:lpstr>Slaver</vt:lpstr>
      <vt:lpstr>Slaver</vt:lpstr>
      <vt:lpstr>Slaver</vt:lpstr>
      <vt:lpstr>Slaver</vt:lpstr>
      <vt:lpstr>Businessman</vt:lpstr>
      <vt:lpstr>Interim</vt:lpstr>
      <vt:lpstr>Surveyor of Tides</vt:lpstr>
      <vt:lpstr>Surveyor of Tides</vt:lpstr>
      <vt:lpstr>Surveyor of Tides</vt:lpstr>
      <vt:lpstr>Surveyor of Tides</vt:lpstr>
      <vt:lpstr>Seeking Ordination</vt:lpstr>
      <vt:lpstr>Seeking Ordination</vt:lpstr>
      <vt:lpstr>Seeking Ordination</vt:lpstr>
      <vt:lpstr>Seeking Ordination</vt:lpstr>
      <vt:lpstr>Seeking Ordination</vt:lpstr>
      <vt:lpstr>Seeking Ordination</vt:lpstr>
      <vt:lpstr>Influence through grace 1764-1807</vt:lpstr>
      <vt:lpstr>Olney Pastor</vt:lpstr>
      <vt:lpstr>Town</vt:lpstr>
      <vt:lpstr>Preaching</vt:lpstr>
      <vt:lpstr>Preaching</vt:lpstr>
      <vt:lpstr>Pastoring</vt:lpstr>
      <vt:lpstr>Authentic Narrative</vt:lpstr>
      <vt:lpstr>Church</vt:lpstr>
      <vt:lpstr>Church</vt:lpstr>
      <vt:lpstr>Ministry</vt:lpstr>
      <vt:lpstr>Ministry</vt:lpstr>
      <vt:lpstr>Cowper</vt:lpstr>
      <vt:lpstr>Cowper</vt:lpstr>
      <vt:lpstr>Cowper</vt:lpstr>
      <vt:lpstr>Cowper</vt:lpstr>
      <vt:lpstr>Cowper</vt:lpstr>
      <vt:lpstr>Cowper</vt:lpstr>
      <vt:lpstr>Hymns</vt:lpstr>
      <vt:lpstr>Hymns</vt:lpstr>
      <vt:lpstr>Influence</vt:lpstr>
      <vt:lpstr>Wisdom from His Letters</vt:lpstr>
      <vt:lpstr>Wisdom from His Letters</vt:lpstr>
      <vt:lpstr>Wisdom from His Poems</vt:lpstr>
      <vt:lpstr>Influence</vt:lpstr>
      <vt:lpstr>Family</vt:lpstr>
      <vt:lpstr>Family</vt:lpstr>
      <vt:lpstr>Transition</vt:lpstr>
      <vt:lpstr>Transition</vt:lpstr>
      <vt:lpstr>London Pastor</vt:lpstr>
      <vt:lpstr>Preaching</vt:lpstr>
      <vt:lpstr>Influence</vt:lpstr>
      <vt:lpstr>Family</vt:lpstr>
      <vt:lpstr>Eclectic Society</vt:lpstr>
      <vt:lpstr>Wilberforce</vt:lpstr>
      <vt:lpstr>Wilberforce</vt:lpstr>
      <vt:lpstr>Wilberforce</vt:lpstr>
      <vt:lpstr>Wilberforce</vt:lpstr>
      <vt:lpstr>Abolitionist</vt:lpstr>
      <vt:lpstr>Abolitionist</vt:lpstr>
      <vt:lpstr>Polly</vt:lpstr>
      <vt:lpstr>Polly</vt:lpstr>
      <vt:lpstr>Polly</vt:lpstr>
      <vt:lpstr>Polly</vt:lpstr>
      <vt:lpstr>Polly</vt:lpstr>
      <vt:lpstr>Finishing Well</vt:lpstr>
      <vt:lpstr>Finishing Well</vt:lpstr>
      <vt:lpstr>Finishing Well</vt:lpstr>
      <vt:lpstr>Finishing Well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Newton</dc:title>
  <dc:creator>David Saxon</dc:creator>
  <cp:lastModifiedBy>David Saxon</cp:lastModifiedBy>
  <cp:revision>7</cp:revision>
  <dcterms:created xsi:type="dcterms:W3CDTF">2020-10-15T20:23:28Z</dcterms:created>
  <dcterms:modified xsi:type="dcterms:W3CDTF">2020-10-17T17:25:35Z</dcterms:modified>
</cp:coreProperties>
</file>