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handoutMasterIdLst>
    <p:handoutMasterId r:id="rId127"/>
  </p:handoutMasterIdLst>
  <p:sldIdLst>
    <p:sldId id="256" r:id="rId2"/>
    <p:sldId id="258" r:id="rId3"/>
    <p:sldId id="372" r:id="rId4"/>
    <p:sldId id="257" r:id="rId5"/>
    <p:sldId id="259" r:id="rId6"/>
    <p:sldId id="378" r:id="rId7"/>
    <p:sldId id="260" r:id="rId8"/>
    <p:sldId id="261" r:id="rId9"/>
    <p:sldId id="262" r:id="rId10"/>
    <p:sldId id="263" r:id="rId11"/>
    <p:sldId id="264" r:id="rId12"/>
    <p:sldId id="265" r:id="rId13"/>
    <p:sldId id="266" r:id="rId14"/>
    <p:sldId id="267" r:id="rId15"/>
    <p:sldId id="268" r:id="rId16"/>
    <p:sldId id="269" r:id="rId17"/>
    <p:sldId id="379" r:id="rId18"/>
    <p:sldId id="270" r:id="rId19"/>
    <p:sldId id="271" r:id="rId20"/>
    <p:sldId id="272" r:id="rId21"/>
    <p:sldId id="273" r:id="rId22"/>
    <p:sldId id="274" r:id="rId23"/>
    <p:sldId id="275" r:id="rId24"/>
    <p:sldId id="276" r:id="rId25"/>
    <p:sldId id="277" r:id="rId26"/>
    <p:sldId id="278" r:id="rId27"/>
    <p:sldId id="285" r:id="rId28"/>
    <p:sldId id="283" r:id="rId29"/>
    <p:sldId id="288" r:id="rId30"/>
    <p:sldId id="289" r:id="rId31"/>
    <p:sldId id="290" r:id="rId32"/>
    <p:sldId id="291" r:id="rId33"/>
    <p:sldId id="292" r:id="rId34"/>
    <p:sldId id="293" r:id="rId35"/>
    <p:sldId id="295" r:id="rId36"/>
    <p:sldId id="296" r:id="rId37"/>
    <p:sldId id="294" r:id="rId38"/>
    <p:sldId id="380" r:id="rId39"/>
    <p:sldId id="374" r:id="rId40"/>
    <p:sldId id="281" r:id="rId41"/>
    <p:sldId id="282" r:id="rId42"/>
    <p:sldId id="284" r:id="rId43"/>
    <p:sldId id="286" r:id="rId44"/>
    <p:sldId id="287" r:id="rId45"/>
    <p:sldId id="381" r:id="rId46"/>
    <p:sldId id="297" r:id="rId47"/>
    <p:sldId id="382" r:id="rId48"/>
    <p:sldId id="298" r:id="rId49"/>
    <p:sldId id="299" r:id="rId50"/>
    <p:sldId id="368" r:id="rId51"/>
    <p:sldId id="300" r:id="rId52"/>
    <p:sldId id="301" r:id="rId53"/>
    <p:sldId id="369" r:id="rId54"/>
    <p:sldId id="303" r:id="rId55"/>
    <p:sldId id="304" r:id="rId56"/>
    <p:sldId id="370" r:id="rId57"/>
    <p:sldId id="305" r:id="rId58"/>
    <p:sldId id="306" r:id="rId59"/>
    <p:sldId id="307" r:id="rId60"/>
    <p:sldId id="308" r:id="rId61"/>
    <p:sldId id="373" r:id="rId62"/>
    <p:sldId id="309" r:id="rId63"/>
    <p:sldId id="312" r:id="rId64"/>
    <p:sldId id="313" r:id="rId65"/>
    <p:sldId id="314" r:id="rId66"/>
    <p:sldId id="310" r:id="rId67"/>
    <p:sldId id="315" r:id="rId68"/>
    <p:sldId id="316" r:id="rId69"/>
    <p:sldId id="311" r:id="rId70"/>
    <p:sldId id="318" r:id="rId71"/>
    <p:sldId id="317" r:id="rId72"/>
    <p:sldId id="319" r:id="rId73"/>
    <p:sldId id="320" r:id="rId74"/>
    <p:sldId id="321" r:id="rId75"/>
    <p:sldId id="322" r:id="rId76"/>
    <p:sldId id="323" r:id="rId77"/>
    <p:sldId id="324" r:id="rId78"/>
    <p:sldId id="326" r:id="rId79"/>
    <p:sldId id="327" r:id="rId80"/>
    <p:sldId id="328" r:id="rId81"/>
    <p:sldId id="329" r:id="rId82"/>
    <p:sldId id="330" r:id="rId83"/>
    <p:sldId id="331" r:id="rId84"/>
    <p:sldId id="335" r:id="rId85"/>
    <p:sldId id="336" r:id="rId86"/>
    <p:sldId id="337" r:id="rId87"/>
    <p:sldId id="338" r:id="rId88"/>
    <p:sldId id="339" r:id="rId89"/>
    <p:sldId id="376" r:id="rId90"/>
    <p:sldId id="340" r:id="rId91"/>
    <p:sldId id="345" r:id="rId92"/>
    <p:sldId id="341" r:id="rId93"/>
    <p:sldId id="346" r:id="rId94"/>
    <p:sldId id="342" r:id="rId95"/>
    <p:sldId id="347" r:id="rId96"/>
    <p:sldId id="343" r:id="rId97"/>
    <p:sldId id="348" r:id="rId98"/>
    <p:sldId id="344" r:id="rId99"/>
    <p:sldId id="349" r:id="rId100"/>
    <p:sldId id="350" r:id="rId101"/>
    <p:sldId id="351" r:id="rId102"/>
    <p:sldId id="352" r:id="rId103"/>
    <p:sldId id="354" r:id="rId104"/>
    <p:sldId id="355" r:id="rId105"/>
    <p:sldId id="356" r:id="rId106"/>
    <p:sldId id="357" r:id="rId107"/>
    <p:sldId id="358" r:id="rId108"/>
    <p:sldId id="371" r:id="rId109"/>
    <p:sldId id="359" r:id="rId110"/>
    <p:sldId id="360" r:id="rId111"/>
    <p:sldId id="361" r:id="rId112"/>
    <p:sldId id="362" r:id="rId113"/>
    <p:sldId id="363" r:id="rId114"/>
    <p:sldId id="364" r:id="rId115"/>
    <p:sldId id="365" r:id="rId116"/>
    <p:sldId id="366" r:id="rId117"/>
    <p:sldId id="377" r:id="rId118"/>
    <p:sldId id="367" r:id="rId119"/>
    <p:sldId id="384" r:id="rId120"/>
    <p:sldId id="385" r:id="rId121"/>
    <p:sldId id="386" r:id="rId122"/>
    <p:sldId id="387" r:id="rId123"/>
    <p:sldId id="390" r:id="rId124"/>
    <p:sldId id="389" r:id="rId125"/>
  </p:sldIdLst>
  <p:sldSz cx="9144000" cy="6858000" type="screen4x3"/>
  <p:notesSz cx="6858000" cy="9144000"/>
  <p:defaultTextStyle>
    <a:defPPr>
      <a:defRPr lang="en-US"/>
    </a:defPPr>
    <a:lvl1pPr marL="0" algn="l" defTabSz="408136" rtl="0" eaLnBrk="1" latinLnBrk="0" hangingPunct="1">
      <a:defRPr sz="1600" kern="1200">
        <a:solidFill>
          <a:schemeClr val="tx1"/>
        </a:solidFill>
        <a:latin typeface="+mn-lt"/>
        <a:ea typeface="+mn-ea"/>
        <a:cs typeface="+mn-cs"/>
      </a:defRPr>
    </a:lvl1pPr>
    <a:lvl2pPr marL="408136" algn="l" defTabSz="408136" rtl="0" eaLnBrk="1" latinLnBrk="0" hangingPunct="1">
      <a:defRPr sz="1600" kern="1200">
        <a:solidFill>
          <a:schemeClr val="tx1"/>
        </a:solidFill>
        <a:latin typeface="+mn-lt"/>
        <a:ea typeface="+mn-ea"/>
        <a:cs typeface="+mn-cs"/>
      </a:defRPr>
    </a:lvl2pPr>
    <a:lvl3pPr marL="816273" algn="l" defTabSz="408136" rtl="0" eaLnBrk="1" latinLnBrk="0" hangingPunct="1">
      <a:defRPr sz="1600" kern="1200">
        <a:solidFill>
          <a:schemeClr val="tx1"/>
        </a:solidFill>
        <a:latin typeface="+mn-lt"/>
        <a:ea typeface="+mn-ea"/>
        <a:cs typeface="+mn-cs"/>
      </a:defRPr>
    </a:lvl3pPr>
    <a:lvl4pPr marL="1224409" algn="l" defTabSz="408136" rtl="0" eaLnBrk="1" latinLnBrk="0" hangingPunct="1">
      <a:defRPr sz="1600" kern="1200">
        <a:solidFill>
          <a:schemeClr val="tx1"/>
        </a:solidFill>
        <a:latin typeface="+mn-lt"/>
        <a:ea typeface="+mn-ea"/>
        <a:cs typeface="+mn-cs"/>
      </a:defRPr>
    </a:lvl4pPr>
    <a:lvl5pPr marL="1632545" algn="l" defTabSz="408136" rtl="0" eaLnBrk="1" latinLnBrk="0" hangingPunct="1">
      <a:defRPr sz="1600" kern="1200">
        <a:solidFill>
          <a:schemeClr val="tx1"/>
        </a:solidFill>
        <a:latin typeface="+mn-lt"/>
        <a:ea typeface="+mn-ea"/>
        <a:cs typeface="+mn-cs"/>
      </a:defRPr>
    </a:lvl5pPr>
    <a:lvl6pPr marL="2040681" algn="l" defTabSz="408136" rtl="0" eaLnBrk="1" latinLnBrk="0" hangingPunct="1">
      <a:defRPr sz="1600" kern="1200">
        <a:solidFill>
          <a:schemeClr val="tx1"/>
        </a:solidFill>
        <a:latin typeface="+mn-lt"/>
        <a:ea typeface="+mn-ea"/>
        <a:cs typeface="+mn-cs"/>
      </a:defRPr>
    </a:lvl6pPr>
    <a:lvl7pPr marL="2448817" algn="l" defTabSz="408136" rtl="0" eaLnBrk="1" latinLnBrk="0" hangingPunct="1">
      <a:defRPr sz="1600" kern="1200">
        <a:solidFill>
          <a:schemeClr val="tx1"/>
        </a:solidFill>
        <a:latin typeface="+mn-lt"/>
        <a:ea typeface="+mn-ea"/>
        <a:cs typeface="+mn-cs"/>
      </a:defRPr>
    </a:lvl7pPr>
    <a:lvl8pPr marL="2856954" algn="l" defTabSz="408136" rtl="0" eaLnBrk="1" latinLnBrk="0" hangingPunct="1">
      <a:defRPr sz="1600" kern="1200">
        <a:solidFill>
          <a:schemeClr val="tx1"/>
        </a:solidFill>
        <a:latin typeface="+mn-lt"/>
        <a:ea typeface="+mn-ea"/>
        <a:cs typeface="+mn-cs"/>
      </a:defRPr>
    </a:lvl8pPr>
    <a:lvl9pPr marL="3265090" algn="l" defTabSz="408136"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3" d="100"/>
          <a:sy n="53" d="100"/>
        </p:scale>
        <p:origin x="-992" y="-112"/>
      </p:cViewPr>
      <p:guideLst>
        <p:guide orient="horz" pos="2160"/>
        <p:guide pos="2880"/>
      </p:guideLst>
    </p:cSldViewPr>
  </p:slideViewPr>
  <p:notesTextViewPr>
    <p:cViewPr>
      <p:scale>
        <a:sx n="1" d="1"/>
        <a:sy n="1" d="1"/>
      </p:scale>
      <p:origin x="0" y="0"/>
    </p:cViewPr>
  </p:notesTextViewPr>
  <p:sorterViewPr>
    <p:cViewPr>
      <p:scale>
        <a:sx n="219" d="100"/>
        <a:sy n="219" d="100"/>
      </p:scale>
      <p:origin x="0" y="0"/>
    </p:cViewPr>
  </p:sorterViewPr>
  <p:notesViewPr>
    <p:cSldViewPr snapToGrid="0" snapToObjects="1">
      <p:cViewPr varScale="1">
        <p:scale>
          <a:sx n="83" d="100"/>
          <a:sy n="83" d="100"/>
        </p:scale>
        <p:origin x="-368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notesMaster" Target="notesMasters/notesMaster1.xml"/><Relationship Id="rId127" Type="http://schemas.openxmlformats.org/officeDocument/2006/relationships/handoutMaster" Target="handoutMasters/handoutMaster1.xml"/><Relationship Id="rId128" Type="http://schemas.openxmlformats.org/officeDocument/2006/relationships/printerSettings" Target="printerSettings/printerSettings1.bin"/><Relationship Id="rId12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viewProps" Target="viewProps.xml"/><Relationship Id="rId131" Type="http://schemas.openxmlformats.org/officeDocument/2006/relationships/theme" Target="theme/theme1.xml"/><Relationship Id="rId13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C2102F-D68D-4E49-BB32-E7804C05B5F3}" type="datetimeFigureOut">
              <a:rPr lang="en-US" smtClean="0"/>
              <a:t>7/18/17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2878E7-29ED-D843-9D16-F71C37235924}" type="slidenum">
              <a:rPr lang="en-US" smtClean="0"/>
              <a:t>‹#›</a:t>
            </a:fld>
            <a:endParaRPr lang="en-US"/>
          </a:p>
        </p:txBody>
      </p:sp>
    </p:spTree>
    <p:extLst>
      <p:ext uri="{BB962C8B-B14F-4D97-AF65-F5344CB8AC3E}">
        <p14:creationId xmlns:p14="http://schemas.microsoft.com/office/powerpoint/2010/main" val="3116317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151BA-FF65-EE44-9049-120FCA36502F}" type="datetimeFigureOut">
              <a:rPr lang="en-US" smtClean="0"/>
              <a:t>7/18/17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D3C2D-748B-3F47-8B88-F23762074CDE}" type="slidenum">
              <a:rPr lang="en-US" smtClean="0"/>
              <a:t>‹#›</a:t>
            </a:fld>
            <a:endParaRPr lang="en-US"/>
          </a:p>
        </p:txBody>
      </p:sp>
    </p:spTree>
    <p:extLst>
      <p:ext uri="{BB962C8B-B14F-4D97-AF65-F5344CB8AC3E}">
        <p14:creationId xmlns:p14="http://schemas.microsoft.com/office/powerpoint/2010/main" val="6116238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1</a:t>
            </a:fld>
            <a:endParaRPr lang="en-US"/>
          </a:p>
        </p:txBody>
      </p:sp>
    </p:spTree>
    <p:extLst>
      <p:ext uri="{BB962C8B-B14F-4D97-AF65-F5344CB8AC3E}">
        <p14:creationId xmlns:p14="http://schemas.microsoft.com/office/powerpoint/2010/main" val="4100214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10</a:t>
            </a:fld>
            <a:endParaRPr lang="en-US"/>
          </a:p>
        </p:txBody>
      </p:sp>
    </p:spTree>
    <p:extLst>
      <p:ext uri="{BB962C8B-B14F-4D97-AF65-F5344CB8AC3E}">
        <p14:creationId xmlns:p14="http://schemas.microsoft.com/office/powerpoint/2010/main" val="3832676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Emphasis in the original</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109</a:t>
            </a:fld>
            <a:endParaRPr lang="en-US"/>
          </a:p>
        </p:txBody>
      </p:sp>
    </p:spTree>
    <p:extLst>
      <p:ext uri="{BB962C8B-B14F-4D97-AF65-F5344CB8AC3E}">
        <p14:creationId xmlns:p14="http://schemas.microsoft.com/office/powerpoint/2010/main" val="22845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Preaching in surround areas, supplementing income</a:t>
            </a:r>
          </a:p>
          <a:p>
            <a:r>
              <a:rPr lang="en-US" sz="2000" dirty="0" smtClean="0"/>
              <a:t>Mentored by pastors in the area</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11</a:t>
            </a:fld>
            <a:endParaRPr lang="en-US"/>
          </a:p>
        </p:txBody>
      </p:sp>
    </p:spTree>
    <p:extLst>
      <p:ext uri="{BB962C8B-B14F-4D97-AF65-F5344CB8AC3E}">
        <p14:creationId xmlns:p14="http://schemas.microsoft.com/office/powerpoint/2010/main" val="133338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12</a:t>
            </a:fld>
            <a:endParaRPr lang="en-US"/>
          </a:p>
        </p:txBody>
      </p:sp>
    </p:spTree>
    <p:extLst>
      <p:ext uri="{BB962C8B-B14F-4D97-AF65-F5344CB8AC3E}">
        <p14:creationId xmlns:p14="http://schemas.microsoft.com/office/powerpoint/2010/main" val="250596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13</a:t>
            </a:fld>
            <a:endParaRPr lang="en-US"/>
          </a:p>
        </p:txBody>
      </p:sp>
    </p:spTree>
    <p:extLst>
      <p:ext uri="{BB962C8B-B14F-4D97-AF65-F5344CB8AC3E}">
        <p14:creationId xmlns:p14="http://schemas.microsoft.com/office/powerpoint/2010/main" val="1761709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14</a:t>
            </a:fld>
            <a:endParaRPr lang="en-US"/>
          </a:p>
        </p:txBody>
      </p:sp>
    </p:spTree>
    <p:extLst>
      <p:ext uri="{BB962C8B-B14F-4D97-AF65-F5344CB8AC3E}">
        <p14:creationId xmlns:p14="http://schemas.microsoft.com/office/powerpoint/2010/main" val="2707552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Clerk of the Baptist Association in Greene County (24 years old)</a:t>
            </a:r>
          </a:p>
          <a:p>
            <a:endParaRPr lang="en-US" sz="2000" dirty="0"/>
          </a:p>
          <a:p>
            <a:r>
              <a:rPr lang="en-US" sz="2000" dirty="0" smtClean="0"/>
              <a:t>Started night school to help with bills</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15</a:t>
            </a:fld>
            <a:endParaRPr lang="en-US"/>
          </a:p>
        </p:txBody>
      </p:sp>
    </p:spTree>
    <p:extLst>
      <p:ext uri="{BB962C8B-B14F-4D97-AF65-F5344CB8AC3E}">
        <p14:creationId xmlns:p14="http://schemas.microsoft.com/office/powerpoint/2010/main" val="421577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16</a:t>
            </a:fld>
            <a:endParaRPr lang="en-US"/>
          </a:p>
        </p:txBody>
      </p:sp>
    </p:spTree>
    <p:extLst>
      <p:ext uri="{BB962C8B-B14F-4D97-AF65-F5344CB8AC3E}">
        <p14:creationId xmlns:p14="http://schemas.microsoft.com/office/powerpoint/2010/main" val="2252828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17</a:t>
            </a:fld>
            <a:endParaRPr lang="en-US"/>
          </a:p>
        </p:txBody>
      </p:sp>
    </p:spTree>
    <p:extLst>
      <p:ext uri="{BB962C8B-B14F-4D97-AF65-F5344CB8AC3E}">
        <p14:creationId xmlns:p14="http://schemas.microsoft.com/office/powerpoint/2010/main" val="2340379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18</a:t>
            </a:fld>
            <a:endParaRPr lang="en-US"/>
          </a:p>
        </p:txBody>
      </p:sp>
    </p:spTree>
    <p:extLst>
      <p:ext uri="{BB962C8B-B14F-4D97-AF65-F5344CB8AC3E}">
        <p14:creationId xmlns:p14="http://schemas.microsoft.com/office/powerpoint/2010/main" val="2044733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Supported by Baptist mission fund</a:t>
            </a:r>
          </a:p>
          <a:p>
            <a:endParaRPr lang="en-US" sz="2000" dirty="0"/>
          </a:p>
          <a:p>
            <a:r>
              <a:rPr lang="en-US" sz="2000" dirty="0" smtClean="0"/>
              <a:t>Left Sarah and their three children in NY</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19</a:t>
            </a:fld>
            <a:endParaRPr lang="en-US"/>
          </a:p>
        </p:txBody>
      </p:sp>
    </p:spTree>
    <p:extLst>
      <p:ext uri="{BB962C8B-B14F-4D97-AF65-F5344CB8AC3E}">
        <p14:creationId xmlns:p14="http://schemas.microsoft.com/office/powerpoint/2010/main" val="334173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2</a:t>
            </a:fld>
            <a:endParaRPr lang="en-US"/>
          </a:p>
        </p:txBody>
      </p:sp>
    </p:spTree>
    <p:extLst>
      <p:ext uri="{BB962C8B-B14F-4D97-AF65-F5344CB8AC3E}">
        <p14:creationId xmlns:p14="http://schemas.microsoft.com/office/powerpoint/2010/main" val="1344898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20</a:t>
            </a:fld>
            <a:endParaRPr lang="en-US"/>
          </a:p>
        </p:txBody>
      </p:sp>
    </p:spTree>
    <p:extLst>
      <p:ext uri="{BB962C8B-B14F-4D97-AF65-F5344CB8AC3E}">
        <p14:creationId xmlns:p14="http://schemas.microsoft.com/office/powerpoint/2010/main" val="106071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21</a:t>
            </a:fld>
            <a:endParaRPr lang="en-US"/>
          </a:p>
        </p:txBody>
      </p:sp>
    </p:spTree>
    <p:extLst>
      <p:ext uri="{BB962C8B-B14F-4D97-AF65-F5344CB8AC3E}">
        <p14:creationId xmlns:p14="http://schemas.microsoft.com/office/powerpoint/2010/main" val="1206405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22</a:t>
            </a:fld>
            <a:endParaRPr lang="en-US"/>
          </a:p>
        </p:txBody>
      </p:sp>
    </p:spTree>
    <p:extLst>
      <p:ext uri="{BB962C8B-B14F-4D97-AF65-F5344CB8AC3E}">
        <p14:creationId xmlns:p14="http://schemas.microsoft.com/office/powerpoint/2010/main" val="1635224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23</a:t>
            </a:fld>
            <a:endParaRPr lang="en-US"/>
          </a:p>
        </p:txBody>
      </p:sp>
    </p:spTree>
    <p:extLst>
      <p:ext uri="{BB962C8B-B14F-4D97-AF65-F5344CB8AC3E}">
        <p14:creationId xmlns:p14="http://schemas.microsoft.com/office/powerpoint/2010/main" val="3864221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Began making plans for a seminary for the West</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24</a:t>
            </a:fld>
            <a:endParaRPr lang="en-US"/>
          </a:p>
        </p:txBody>
      </p:sp>
    </p:spTree>
    <p:extLst>
      <p:ext uri="{BB962C8B-B14F-4D97-AF65-F5344CB8AC3E}">
        <p14:creationId xmlns:p14="http://schemas.microsoft.com/office/powerpoint/2010/main" val="2267865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25</a:t>
            </a:fld>
            <a:endParaRPr lang="en-US"/>
          </a:p>
        </p:txBody>
      </p:sp>
    </p:spTree>
    <p:extLst>
      <p:ext uri="{BB962C8B-B14F-4D97-AF65-F5344CB8AC3E}">
        <p14:creationId xmlns:p14="http://schemas.microsoft.com/office/powerpoint/2010/main" val="285647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26</a:t>
            </a:fld>
            <a:endParaRPr lang="en-US"/>
          </a:p>
        </p:txBody>
      </p:sp>
    </p:spTree>
    <p:extLst>
      <p:ext uri="{BB962C8B-B14F-4D97-AF65-F5344CB8AC3E}">
        <p14:creationId xmlns:p14="http://schemas.microsoft.com/office/powerpoint/2010/main" val="3469169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Impressed by Boone’s cordiality and simplicity</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27</a:t>
            </a:fld>
            <a:endParaRPr lang="en-US"/>
          </a:p>
        </p:txBody>
      </p:sp>
    </p:spTree>
    <p:extLst>
      <p:ext uri="{BB962C8B-B14F-4D97-AF65-F5344CB8AC3E}">
        <p14:creationId xmlns:p14="http://schemas.microsoft.com/office/powerpoint/2010/main" val="202716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USSG set up</a:t>
            </a:r>
          </a:p>
          <a:p>
            <a:r>
              <a:rPr lang="en-US" sz="2000" dirty="0"/>
              <a:t>	</a:t>
            </a:r>
            <a:r>
              <a:rPr lang="en-US" sz="2000" dirty="0" smtClean="0"/>
              <a:t>Education Fund</a:t>
            </a:r>
          </a:p>
          <a:p>
            <a:r>
              <a:rPr lang="en-US" sz="2000" dirty="0"/>
              <a:t>	</a:t>
            </a:r>
            <a:r>
              <a:rPr lang="en-US" sz="2000" dirty="0" smtClean="0"/>
              <a:t>Indian Fund</a:t>
            </a:r>
          </a:p>
          <a:p>
            <a:r>
              <a:rPr lang="en-US" sz="2000" dirty="0"/>
              <a:t>	</a:t>
            </a:r>
            <a:r>
              <a:rPr lang="en-US" sz="2000" dirty="0" smtClean="0"/>
              <a:t>Mission Fund</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28</a:t>
            </a:fld>
            <a:endParaRPr lang="en-US"/>
          </a:p>
        </p:txBody>
      </p:sp>
    </p:spTree>
    <p:extLst>
      <p:ext uri="{BB962C8B-B14F-4D97-AF65-F5344CB8AC3E}">
        <p14:creationId xmlns:p14="http://schemas.microsoft.com/office/powerpoint/2010/main" val="2086500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29</a:t>
            </a:fld>
            <a:endParaRPr lang="en-US"/>
          </a:p>
        </p:txBody>
      </p:sp>
    </p:spTree>
    <p:extLst>
      <p:ext uri="{BB962C8B-B14F-4D97-AF65-F5344CB8AC3E}">
        <p14:creationId xmlns:p14="http://schemas.microsoft.com/office/powerpoint/2010/main" val="42407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3</a:t>
            </a:fld>
            <a:endParaRPr lang="en-US"/>
          </a:p>
        </p:txBody>
      </p:sp>
    </p:spTree>
    <p:extLst>
      <p:ext uri="{BB962C8B-B14F-4D97-AF65-F5344CB8AC3E}">
        <p14:creationId xmlns:p14="http://schemas.microsoft.com/office/powerpoint/2010/main" val="1627635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Peck in 1817</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30</a:t>
            </a:fld>
            <a:endParaRPr lang="en-US"/>
          </a:p>
        </p:txBody>
      </p:sp>
    </p:spTree>
    <p:extLst>
      <p:ext uri="{BB962C8B-B14F-4D97-AF65-F5344CB8AC3E}">
        <p14:creationId xmlns:p14="http://schemas.microsoft.com/office/powerpoint/2010/main" val="267450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31</a:t>
            </a:fld>
            <a:endParaRPr lang="en-US"/>
          </a:p>
        </p:txBody>
      </p:sp>
    </p:spTree>
    <p:extLst>
      <p:ext uri="{BB962C8B-B14F-4D97-AF65-F5344CB8AC3E}">
        <p14:creationId xmlns:p14="http://schemas.microsoft.com/office/powerpoint/2010/main" val="3817437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Peck in 1818</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32</a:t>
            </a:fld>
            <a:endParaRPr lang="en-US"/>
          </a:p>
        </p:txBody>
      </p:sp>
    </p:spTree>
    <p:extLst>
      <p:ext uri="{BB962C8B-B14F-4D97-AF65-F5344CB8AC3E}">
        <p14:creationId xmlns:p14="http://schemas.microsoft.com/office/powerpoint/2010/main" val="2758874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33</a:t>
            </a:fld>
            <a:endParaRPr lang="en-US"/>
          </a:p>
        </p:txBody>
      </p:sp>
    </p:spTree>
    <p:extLst>
      <p:ext uri="{BB962C8B-B14F-4D97-AF65-F5344CB8AC3E}">
        <p14:creationId xmlns:p14="http://schemas.microsoft.com/office/powerpoint/2010/main" val="586370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Peck in 1819, describing some frontier preachers</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34</a:t>
            </a:fld>
            <a:endParaRPr lang="en-US"/>
          </a:p>
        </p:txBody>
      </p:sp>
    </p:spTree>
    <p:extLst>
      <p:ext uri="{BB962C8B-B14F-4D97-AF65-F5344CB8AC3E}">
        <p14:creationId xmlns:p14="http://schemas.microsoft.com/office/powerpoint/2010/main" val="759147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Peck in 1825 about pastors who were organizing anti-missions societies in MO and IL</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35</a:t>
            </a:fld>
            <a:endParaRPr lang="en-US"/>
          </a:p>
        </p:txBody>
      </p:sp>
    </p:spTree>
    <p:extLst>
      <p:ext uri="{BB962C8B-B14F-4D97-AF65-F5344CB8AC3E}">
        <p14:creationId xmlns:p14="http://schemas.microsoft.com/office/powerpoint/2010/main" val="3732442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36</a:t>
            </a:fld>
            <a:endParaRPr lang="en-US"/>
          </a:p>
        </p:txBody>
      </p:sp>
    </p:spTree>
    <p:extLst>
      <p:ext uri="{BB962C8B-B14F-4D97-AF65-F5344CB8AC3E}">
        <p14:creationId xmlns:p14="http://schemas.microsoft.com/office/powerpoint/2010/main" val="762103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37</a:t>
            </a:fld>
            <a:endParaRPr lang="en-US"/>
          </a:p>
        </p:txBody>
      </p:sp>
    </p:spTree>
    <p:extLst>
      <p:ext uri="{BB962C8B-B14F-4D97-AF65-F5344CB8AC3E}">
        <p14:creationId xmlns:p14="http://schemas.microsoft.com/office/powerpoint/2010/main" val="3706339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38</a:t>
            </a:fld>
            <a:endParaRPr lang="en-US"/>
          </a:p>
        </p:txBody>
      </p:sp>
    </p:spTree>
    <p:extLst>
      <p:ext uri="{BB962C8B-B14F-4D97-AF65-F5344CB8AC3E}">
        <p14:creationId xmlns:p14="http://schemas.microsoft.com/office/powerpoint/2010/main" val="1242057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39</a:t>
            </a:fld>
            <a:endParaRPr lang="en-US"/>
          </a:p>
        </p:txBody>
      </p:sp>
    </p:spTree>
    <p:extLst>
      <p:ext uri="{BB962C8B-B14F-4D97-AF65-F5344CB8AC3E}">
        <p14:creationId xmlns:p14="http://schemas.microsoft.com/office/powerpoint/2010/main" val="55650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a:t>
            </a:fld>
            <a:endParaRPr lang="en-US"/>
          </a:p>
        </p:txBody>
      </p:sp>
    </p:spTree>
    <p:extLst>
      <p:ext uri="{BB962C8B-B14F-4D97-AF65-F5344CB8AC3E}">
        <p14:creationId xmlns:p14="http://schemas.microsoft.com/office/powerpoint/2010/main" val="2763189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40</a:t>
            </a:fld>
            <a:endParaRPr lang="en-US"/>
          </a:p>
        </p:txBody>
      </p:sp>
    </p:spTree>
    <p:extLst>
      <p:ext uri="{BB962C8B-B14F-4D97-AF65-F5344CB8AC3E}">
        <p14:creationId xmlns:p14="http://schemas.microsoft.com/office/powerpoint/2010/main" val="924729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41</a:t>
            </a:fld>
            <a:endParaRPr lang="en-US"/>
          </a:p>
        </p:txBody>
      </p:sp>
    </p:spTree>
    <p:extLst>
      <p:ext uri="{BB962C8B-B14F-4D97-AF65-F5344CB8AC3E}">
        <p14:creationId xmlns:p14="http://schemas.microsoft.com/office/powerpoint/2010/main" val="2382471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42</a:t>
            </a:fld>
            <a:endParaRPr lang="en-US"/>
          </a:p>
        </p:txBody>
      </p:sp>
    </p:spTree>
    <p:extLst>
      <p:ext uri="{BB962C8B-B14F-4D97-AF65-F5344CB8AC3E}">
        <p14:creationId xmlns:p14="http://schemas.microsoft.com/office/powerpoint/2010/main" val="40486137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43</a:t>
            </a:fld>
            <a:endParaRPr lang="en-US"/>
          </a:p>
        </p:txBody>
      </p:sp>
    </p:spTree>
    <p:extLst>
      <p:ext uri="{BB962C8B-B14F-4D97-AF65-F5344CB8AC3E}">
        <p14:creationId xmlns:p14="http://schemas.microsoft.com/office/powerpoint/2010/main" val="11353026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44</a:t>
            </a:fld>
            <a:endParaRPr lang="en-US"/>
          </a:p>
        </p:txBody>
      </p:sp>
    </p:spTree>
    <p:extLst>
      <p:ext uri="{BB962C8B-B14F-4D97-AF65-F5344CB8AC3E}">
        <p14:creationId xmlns:p14="http://schemas.microsoft.com/office/powerpoint/2010/main" val="2587742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45</a:t>
            </a:fld>
            <a:endParaRPr lang="en-US"/>
          </a:p>
        </p:txBody>
      </p:sp>
    </p:spTree>
    <p:extLst>
      <p:ext uri="{BB962C8B-B14F-4D97-AF65-F5344CB8AC3E}">
        <p14:creationId xmlns:p14="http://schemas.microsoft.com/office/powerpoint/2010/main" val="1122538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46</a:t>
            </a:fld>
            <a:endParaRPr lang="en-US"/>
          </a:p>
        </p:txBody>
      </p:sp>
    </p:spTree>
    <p:extLst>
      <p:ext uri="{BB962C8B-B14F-4D97-AF65-F5344CB8AC3E}">
        <p14:creationId xmlns:p14="http://schemas.microsoft.com/office/powerpoint/2010/main" val="37603506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47</a:t>
            </a:fld>
            <a:endParaRPr lang="en-US"/>
          </a:p>
        </p:txBody>
      </p:sp>
    </p:spTree>
    <p:extLst>
      <p:ext uri="{BB962C8B-B14F-4D97-AF65-F5344CB8AC3E}">
        <p14:creationId xmlns:p14="http://schemas.microsoft.com/office/powerpoint/2010/main" val="1483916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48</a:t>
            </a:fld>
            <a:endParaRPr lang="en-US"/>
          </a:p>
        </p:txBody>
      </p:sp>
    </p:spTree>
    <p:extLst>
      <p:ext uri="{BB962C8B-B14F-4D97-AF65-F5344CB8AC3E}">
        <p14:creationId xmlns:p14="http://schemas.microsoft.com/office/powerpoint/2010/main" val="988791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Rock Spring later swallowed up by O’Fallon, IL</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49</a:t>
            </a:fld>
            <a:endParaRPr lang="en-US"/>
          </a:p>
        </p:txBody>
      </p:sp>
    </p:spTree>
    <p:extLst>
      <p:ext uri="{BB962C8B-B14F-4D97-AF65-F5344CB8AC3E}">
        <p14:creationId xmlns:p14="http://schemas.microsoft.com/office/powerpoint/2010/main" val="1338735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5</a:t>
            </a:fld>
            <a:endParaRPr lang="en-US"/>
          </a:p>
        </p:txBody>
      </p:sp>
    </p:spTree>
    <p:extLst>
      <p:ext uri="{BB962C8B-B14F-4D97-AF65-F5344CB8AC3E}">
        <p14:creationId xmlns:p14="http://schemas.microsoft.com/office/powerpoint/2010/main" val="32354080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50</a:t>
            </a:fld>
            <a:endParaRPr lang="en-US"/>
          </a:p>
        </p:txBody>
      </p:sp>
    </p:spTree>
    <p:extLst>
      <p:ext uri="{BB962C8B-B14F-4D97-AF65-F5344CB8AC3E}">
        <p14:creationId xmlns:p14="http://schemas.microsoft.com/office/powerpoint/2010/main" val="1791107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51</a:t>
            </a:fld>
            <a:endParaRPr lang="en-US"/>
          </a:p>
        </p:txBody>
      </p:sp>
    </p:spTree>
    <p:extLst>
      <p:ext uri="{BB962C8B-B14F-4D97-AF65-F5344CB8AC3E}">
        <p14:creationId xmlns:p14="http://schemas.microsoft.com/office/powerpoint/2010/main" val="27894195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52</a:t>
            </a:fld>
            <a:endParaRPr lang="en-US"/>
          </a:p>
        </p:txBody>
      </p:sp>
    </p:spTree>
    <p:extLst>
      <p:ext uri="{BB962C8B-B14F-4D97-AF65-F5344CB8AC3E}">
        <p14:creationId xmlns:p14="http://schemas.microsoft.com/office/powerpoint/2010/main" val="8253325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53</a:t>
            </a:fld>
            <a:endParaRPr lang="en-US"/>
          </a:p>
        </p:txBody>
      </p:sp>
    </p:spTree>
    <p:extLst>
      <p:ext uri="{BB962C8B-B14F-4D97-AF65-F5344CB8AC3E}">
        <p14:creationId xmlns:p14="http://schemas.microsoft.com/office/powerpoint/2010/main" val="40037885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Marked difficult texts with a pencil while traveling for further study at home</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54</a:t>
            </a:fld>
            <a:endParaRPr lang="en-US"/>
          </a:p>
        </p:txBody>
      </p:sp>
    </p:spTree>
    <p:extLst>
      <p:ext uri="{BB962C8B-B14F-4D97-AF65-F5344CB8AC3E}">
        <p14:creationId xmlns:p14="http://schemas.microsoft.com/office/powerpoint/2010/main" val="14367617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55</a:t>
            </a:fld>
            <a:endParaRPr lang="en-US"/>
          </a:p>
        </p:txBody>
      </p:sp>
    </p:spTree>
    <p:extLst>
      <p:ext uri="{BB962C8B-B14F-4D97-AF65-F5344CB8AC3E}">
        <p14:creationId xmlns:p14="http://schemas.microsoft.com/office/powerpoint/2010/main" val="2972463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56</a:t>
            </a:fld>
            <a:endParaRPr lang="en-US"/>
          </a:p>
        </p:txBody>
      </p:sp>
    </p:spTree>
    <p:extLst>
      <p:ext uri="{BB962C8B-B14F-4D97-AF65-F5344CB8AC3E}">
        <p14:creationId xmlns:p14="http://schemas.microsoft.com/office/powerpoint/2010/main" val="2203213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000" dirty="0"/>
              <a:t>W</a:t>
            </a:r>
            <a:r>
              <a:rPr lang="en-US" sz="2000" dirty="0" smtClean="0"/>
              <a:t>atched friends Rice and </a:t>
            </a:r>
            <a:r>
              <a:rPr lang="en-US" sz="2000" dirty="0" err="1" smtClean="0"/>
              <a:t>Staughton</a:t>
            </a:r>
            <a:r>
              <a:rPr lang="en-US" sz="2000" dirty="0" smtClean="0"/>
              <a:t> battle over convention versus society approach to ministry</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57</a:t>
            </a:fld>
            <a:endParaRPr lang="en-US"/>
          </a:p>
        </p:txBody>
      </p:sp>
    </p:spTree>
    <p:extLst>
      <p:ext uri="{BB962C8B-B14F-4D97-AF65-F5344CB8AC3E}">
        <p14:creationId xmlns:p14="http://schemas.microsoft.com/office/powerpoint/2010/main" val="8316415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58</a:t>
            </a:fld>
            <a:endParaRPr lang="en-US"/>
          </a:p>
        </p:txBody>
      </p:sp>
    </p:spTree>
    <p:extLst>
      <p:ext uri="{BB962C8B-B14F-4D97-AF65-F5344CB8AC3E}">
        <p14:creationId xmlns:p14="http://schemas.microsoft.com/office/powerpoint/2010/main" val="10304063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000" dirty="0" smtClean="0"/>
              <a:t>Peck met the president during this trip</a:t>
            </a:r>
          </a:p>
          <a:p>
            <a:endParaRPr lang="en-US" sz="2000" dirty="0"/>
          </a:p>
          <a:p>
            <a:r>
              <a:rPr lang="en-US" sz="2000" dirty="0" smtClean="0"/>
              <a:t>Donated property in Rock Spring for seminary (needed $3000 to start school)</a:t>
            </a:r>
          </a:p>
          <a:p>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59</a:t>
            </a:fld>
            <a:endParaRPr lang="en-US"/>
          </a:p>
        </p:txBody>
      </p:sp>
    </p:spTree>
    <p:extLst>
      <p:ext uri="{BB962C8B-B14F-4D97-AF65-F5344CB8AC3E}">
        <p14:creationId xmlns:p14="http://schemas.microsoft.com/office/powerpoint/2010/main" val="242953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6</a:t>
            </a:fld>
            <a:endParaRPr lang="en-US"/>
          </a:p>
        </p:txBody>
      </p:sp>
    </p:spTree>
    <p:extLst>
      <p:ext uri="{BB962C8B-B14F-4D97-AF65-F5344CB8AC3E}">
        <p14:creationId xmlns:p14="http://schemas.microsoft.com/office/powerpoint/2010/main" val="34084499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Attended Triennial Convention meetings</a:t>
            </a:r>
          </a:p>
          <a:p>
            <a:endParaRPr lang="en-US" sz="2000" dirty="0"/>
          </a:p>
          <a:p>
            <a:pPr marL="0" lvl="1"/>
            <a:r>
              <a:rPr lang="en-US" sz="2000" dirty="0" smtClean="0"/>
              <a:t>Attended Anti-Slavery Society, Tract Society, Bible Society, Colonization Society, and brand new Sunday School Union</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60</a:t>
            </a:fld>
            <a:endParaRPr lang="en-US"/>
          </a:p>
        </p:txBody>
      </p:sp>
    </p:spTree>
    <p:extLst>
      <p:ext uri="{BB962C8B-B14F-4D97-AF65-F5344CB8AC3E}">
        <p14:creationId xmlns:p14="http://schemas.microsoft.com/office/powerpoint/2010/main" val="2348034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61</a:t>
            </a:fld>
            <a:endParaRPr lang="en-US"/>
          </a:p>
        </p:txBody>
      </p:sp>
    </p:spTree>
    <p:extLst>
      <p:ext uri="{BB962C8B-B14F-4D97-AF65-F5344CB8AC3E}">
        <p14:creationId xmlns:p14="http://schemas.microsoft.com/office/powerpoint/2010/main" val="755200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62</a:t>
            </a:fld>
            <a:endParaRPr lang="en-US"/>
          </a:p>
        </p:txBody>
      </p:sp>
    </p:spTree>
    <p:extLst>
      <p:ext uri="{BB962C8B-B14F-4D97-AF65-F5344CB8AC3E}">
        <p14:creationId xmlns:p14="http://schemas.microsoft.com/office/powerpoint/2010/main" val="15166138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63</a:t>
            </a:fld>
            <a:endParaRPr lang="en-US"/>
          </a:p>
        </p:txBody>
      </p:sp>
    </p:spTree>
    <p:extLst>
      <p:ext uri="{BB962C8B-B14F-4D97-AF65-F5344CB8AC3E}">
        <p14:creationId xmlns:p14="http://schemas.microsoft.com/office/powerpoint/2010/main" val="18509036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Visitor’s testimony in 1844</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64</a:t>
            </a:fld>
            <a:endParaRPr lang="en-US"/>
          </a:p>
        </p:txBody>
      </p:sp>
    </p:spTree>
    <p:extLst>
      <p:ext uri="{BB962C8B-B14F-4D97-AF65-F5344CB8AC3E}">
        <p14:creationId xmlns:p14="http://schemas.microsoft.com/office/powerpoint/2010/main" val="175586435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65</a:t>
            </a:fld>
            <a:endParaRPr lang="en-US"/>
          </a:p>
        </p:txBody>
      </p:sp>
    </p:spTree>
    <p:extLst>
      <p:ext uri="{BB962C8B-B14F-4D97-AF65-F5344CB8AC3E}">
        <p14:creationId xmlns:p14="http://schemas.microsoft.com/office/powerpoint/2010/main" val="8639930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66</a:t>
            </a:fld>
            <a:endParaRPr lang="en-US"/>
          </a:p>
        </p:txBody>
      </p:sp>
    </p:spTree>
    <p:extLst>
      <p:ext uri="{BB962C8B-B14F-4D97-AF65-F5344CB8AC3E}">
        <p14:creationId xmlns:p14="http://schemas.microsoft.com/office/powerpoint/2010/main" val="30508519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67</a:t>
            </a:fld>
            <a:endParaRPr lang="en-US"/>
          </a:p>
        </p:txBody>
      </p:sp>
    </p:spTree>
    <p:extLst>
      <p:ext uri="{BB962C8B-B14F-4D97-AF65-F5344CB8AC3E}">
        <p14:creationId xmlns:p14="http://schemas.microsoft.com/office/powerpoint/2010/main" val="83626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68</a:t>
            </a:fld>
            <a:endParaRPr lang="en-US"/>
          </a:p>
        </p:txBody>
      </p:sp>
    </p:spTree>
    <p:extLst>
      <p:ext uri="{BB962C8B-B14F-4D97-AF65-F5344CB8AC3E}">
        <p14:creationId xmlns:p14="http://schemas.microsoft.com/office/powerpoint/2010/main" val="18818612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000" dirty="0" smtClean="0"/>
              <a:t>Attended conferences, camp meetings, and every other gathering of Baptists</a:t>
            </a:r>
          </a:p>
          <a:p>
            <a:pPr marL="0" lvl="1"/>
            <a:endParaRPr lang="en-US" sz="2000" dirty="0" smtClean="0"/>
          </a:p>
          <a:p>
            <a:pPr marL="0" lvl="1"/>
            <a:r>
              <a:rPr lang="en-US" sz="2000" dirty="0" smtClean="0"/>
              <a:t>Framed together a plan for the evangelization of the West</a:t>
            </a:r>
          </a:p>
          <a:p>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69</a:t>
            </a:fld>
            <a:endParaRPr lang="en-US"/>
          </a:p>
        </p:txBody>
      </p:sp>
    </p:spTree>
    <p:extLst>
      <p:ext uri="{BB962C8B-B14F-4D97-AF65-F5344CB8AC3E}">
        <p14:creationId xmlns:p14="http://schemas.microsoft.com/office/powerpoint/2010/main" val="130038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Conviction over a week of meetings</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7</a:t>
            </a:fld>
            <a:endParaRPr lang="en-US"/>
          </a:p>
        </p:txBody>
      </p:sp>
    </p:spTree>
    <p:extLst>
      <p:ext uri="{BB962C8B-B14F-4D97-AF65-F5344CB8AC3E}">
        <p14:creationId xmlns:p14="http://schemas.microsoft.com/office/powerpoint/2010/main" val="3224555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70</a:t>
            </a:fld>
            <a:endParaRPr lang="en-US"/>
          </a:p>
        </p:txBody>
      </p:sp>
    </p:spTree>
    <p:extLst>
      <p:ext uri="{BB962C8B-B14F-4D97-AF65-F5344CB8AC3E}">
        <p14:creationId xmlns:p14="http://schemas.microsoft.com/office/powerpoint/2010/main" val="40763588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71</a:t>
            </a:fld>
            <a:endParaRPr lang="en-US"/>
          </a:p>
        </p:txBody>
      </p:sp>
    </p:spTree>
    <p:extLst>
      <p:ext uri="{BB962C8B-B14F-4D97-AF65-F5344CB8AC3E}">
        <p14:creationId xmlns:p14="http://schemas.microsoft.com/office/powerpoint/2010/main" val="14911538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72</a:t>
            </a:fld>
            <a:endParaRPr lang="en-US"/>
          </a:p>
        </p:txBody>
      </p:sp>
    </p:spTree>
    <p:extLst>
      <p:ext uri="{BB962C8B-B14F-4D97-AF65-F5344CB8AC3E}">
        <p14:creationId xmlns:p14="http://schemas.microsoft.com/office/powerpoint/2010/main" val="63614598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73</a:t>
            </a:fld>
            <a:endParaRPr lang="en-US"/>
          </a:p>
        </p:txBody>
      </p:sp>
    </p:spTree>
    <p:extLst>
      <p:ext uri="{BB962C8B-B14F-4D97-AF65-F5344CB8AC3E}">
        <p14:creationId xmlns:p14="http://schemas.microsoft.com/office/powerpoint/2010/main" val="20020538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74</a:t>
            </a:fld>
            <a:endParaRPr lang="en-US"/>
          </a:p>
        </p:txBody>
      </p:sp>
    </p:spTree>
    <p:extLst>
      <p:ext uri="{BB962C8B-B14F-4D97-AF65-F5344CB8AC3E}">
        <p14:creationId xmlns:p14="http://schemas.microsoft.com/office/powerpoint/2010/main" val="13539754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75</a:t>
            </a:fld>
            <a:endParaRPr lang="en-US"/>
          </a:p>
        </p:txBody>
      </p:sp>
    </p:spTree>
    <p:extLst>
      <p:ext uri="{BB962C8B-B14F-4D97-AF65-F5344CB8AC3E}">
        <p14:creationId xmlns:p14="http://schemas.microsoft.com/office/powerpoint/2010/main" val="15051114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sz="2000" dirty="0" smtClean="0"/>
              <a:t>Promised them ¼ of his time, until he could lighten his schedule, then ½</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76</a:t>
            </a:fld>
            <a:endParaRPr lang="en-US"/>
          </a:p>
        </p:txBody>
      </p:sp>
    </p:spTree>
    <p:extLst>
      <p:ext uri="{BB962C8B-B14F-4D97-AF65-F5344CB8AC3E}">
        <p14:creationId xmlns:p14="http://schemas.microsoft.com/office/powerpoint/2010/main" val="35075124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100" dirty="0" smtClean="0"/>
              <a:t>Tour of IL into IN and up into MI, visiting a number of her relatives</a:t>
            </a:r>
          </a:p>
          <a:p>
            <a:pPr marL="0" lvl="1"/>
            <a:endParaRPr lang="en-US" sz="2100" dirty="0"/>
          </a:p>
          <a:p>
            <a:pPr marL="0" lvl="1"/>
            <a:r>
              <a:rPr lang="en-US" sz="2100" dirty="0" smtClean="0"/>
              <a:t>First visit to Chicago</a:t>
            </a:r>
          </a:p>
          <a:p>
            <a:pPr marL="0" lvl="1"/>
            <a:endParaRPr lang="en-US" sz="2100" dirty="0" smtClean="0"/>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77</a:t>
            </a:fld>
            <a:endParaRPr lang="en-US"/>
          </a:p>
        </p:txBody>
      </p:sp>
    </p:spTree>
    <p:extLst>
      <p:ext uri="{BB962C8B-B14F-4D97-AF65-F5344CB8AC3E}">
        <p14:creationId xmlns:p14="http://schemas.microsoft.com/office/powerpoint/2010/main" val="1321324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Diary entry at his 50</a:t>
            </a:r>
            <a:r>
              <a:rPr lang="en-US" sz="2000" baseline="30000" dirty="0" smtClean="0"/>
              <a:t>th</a:t>
            </a:r>
            <a:r>
              <a:rPr lang="en-US" sz="2000" dirty="0" smtClean="0"/>
              <a:t> birthday in 1839</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78</a:t>
            </a:fld>
            <a:endParaRPr lang="en-US"/>
          </a:p>
        </p:txBody>
      </p:sp>
    </p:spTree>
    <p:extLst>
      <p:ext uri="{BB962C8B-B14F-4D97-AF65-F5344CB8AC3E}">
        <p14:creationId xmlns:p14="http://schemas.microsoft.com/office/powerpoint/2010/main" val="24736745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79</a:t>
            </a:fld>
            <a:endParaRPr lang="en-US"/>
          </a:p>
        </p:txBody>
      </p:sp>
    </p:spTree>
    <p:extLst>
      <p:ext uri="{BB962C8B-B14F-4D97-AF65-F5344CB8AC3E}">
        <p14:creationId xmlns:p14="http://schemas.microsoft.com/office/powerpoint/2010/main" val="169017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8</a:t>
            </a:fld>
            <a:endParaRPr lang="en-US"/>
          </a:p>
        </p:txBody>
      </p:sp>
    </p:spTree>
    <p:extLst>
      <p:ext uri="{BB962C8B-B14F-4D97-AF65-F5344CB8AC3E}">
        <p14:creationId xmlns:p14="http://schemas.microsoft.com/office/powerpoint/2010/main" val="22095137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80</a:t>
            </a:fld>
            <a:endParaRPr lang="en-US"/>
          </a:p>
        </p:txBody>
      </p:sp>
    </p:spTree>
    <p:extLst>
      <p:ext uri="{BB962C8B-B14F-4D97-AF65-F5344CB8AC3E}">
        <p14:creationId xmlns:p14="http://schemas.microsoft.com/office/powerpoint/2010/main" val="18478127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81</a:t>
            </a:fld>
            <a:endParaRPr lang="en-US"/>
          </a:p>
        </p:txBody>
      </p:sp>
    </p:spTree>
    <p:extLst>
      <p:ext uri="{BB962C8B-B14F-4D97-AF65-F5344CB8AC3E}">
        <p14:creationId xmlns:p14="http://schemas.microsoft.com/office/powerpoint/2010/main" val="1798138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Found successors for several of the churches</a:t>
            </a:r>
          </a:p>
          <a:p>
            <a:endParaRPr lang="en-US" sz="2000" dirty="0"/>
          </a:p>
          <a:p>
            <a:r>
              <a:rPr lang="en-US" sz="2000" dirty="0" smtClean="0"/>
              <a:t>Planned to spend a few months each year in Louisville</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82</a:t>
            </a:fld>
            <a:endParaRPr lang="en-US"/>
          </a:p>
        </p:txBody>
      </p:sp>
    </p:spTree>
    <p:extLst>
      <p:ext uri="{BB962C8B-B14F-4D97-AF65-F5344CB8AC3E}">
        <p14:creationId xmlns:p14="http://schemas.microsoft.com/office/powerpoint/2010/main" val="20754792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000" dirty="0" smtClean="0"/>
              <a:t>Attended all the society anniversary meetings, preaching in Pittsburgh, Harrisburg, Philadelphia, and New York</a:t>
            </a:r>
          </a:p>
          <a:p>
            <a:pPr marL="0" lvl="1"/>
            <a:endParaRPr lang="en-US" sz="2000" dirty="0" smtClean="0"/>
          </a:p>
          <a:p>
            <a:pPr marL="0" lvl="1"/>
            <a:r>
              <a:rPr lang="en-US" sz="2000" dirty="0" smtClean="0"/>
              <a:t>Stunning array of meetings and conferences throughout New York and New England, presenting his work constantly, raising money, and preaching</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83</a:t>
            </a:fld>
            <a:endParaRPr lang="en-US"/>
          </a:p>
        </p:txBody>
      </p:sp>
    </p:spTree>
    <p:extLst>
      <p:ext uri="{BB962C8B-B14F-4D97-AF65-F5344CB8AC3E}">
        <p14:creationId xmlns:p14="http://schemas.microsoft.com/office/powerpoint/2010/main" val="21242046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Visited Nashville on the way home</a:t>
            </a:r>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84</a:t>
            </a:fld>
            <a:endParaRPr lang="en-US"/>
          </a:p>
        </p:txBody>
      </p:sp>
    </p:spTree>
    <p:extLst>
      <p:ext uri="{BB962C8B-B14F-4D97-AF65-F5344CB8AC3E}">
        <p14:creationId xmlns:p14="http://schemas.microsoft.com/office/powerpoint/2010/main" val="25453846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r>
              <a:rPr lang="en-US" sz="2000" dirty="0" smtClean="0"/>
              <a:t>Peck gave him two of his books</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85</a:t>
            </a:fld>
            <a:endParaRPr lang="en-US"/>
          </a:p>
        </p:txBody>
      </p:sp>
    </p:spTree>
    <p:extLst>
      <p:ext uri="{BB962C8B-B14F-4D97-AF65-F5344CB8AC3E}">
        <p14:creationId xmlns:p14="http://schemas.microsoft.com/office/powerpoint/2010/main" val="42940905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86</a:t>
            </a:fld>
            <a:endParaRPr lang="en-US"/>
          </a:p>
        </p:txBody>
      </p:sp>
    </p:spTree>
    <p:extLst>
      <p:ext uri="{BB962C8B-B14F-4D97-AF65-F5344CB8AC3E}">
        <p14:creationId xmlns:p14="http://schemas.microsoft.com/office/powerpoint/2010/main" val="179787000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000" dirty="0" smtClean="0"/>
              <a:t>Thief stole all his pocket money during the trip</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87</a:t>
            </a:fld>
            <a:endParaRPr lang="en-US"/>
          </a:p>
        </p:txBody>
      </p:sp>
    </p:spTree>
    <p:extLst>
      <p:ext uri="{BB962C8B-B14F-4D97-AF65-F5344CB8AC3E}">
        <p14:creationId xmlns:p14="http://schemas.microsoft.com/office/powerpoint/2010/main" val="17820940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88</a:t>
            </a:fld>
            <a:endParaRPr lang="en-US"/>
          </a:p>
        </p:txBody>
      </p:sp>
    </p:spTree>
    <p:extLst>
      <p:ext uri="{BB962C8B-B14F-4D97-AF65-F5344CB8AC3E}">
        <p14:creationId xmlns:p14="http://schemas.microsoft.com/office/powerpoint/2010/main" val="13522924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89</a:t>
            </a:fld>
            <a:endParaRPr lang="en-US"/>
          </a:p>
        </p:txBody>
      </p:sp>
    </p:spTree>
    <p:extLst>
      <p:ext uri="{BB962C8B-B14F-4D97-AF65-F5344CB8AC3E}">
        <p14:creationId xmlns:p14="http://schemas.microsoft.com/office/powerpoint/2010/main" val="487082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9</a:t>
            </a:fld>
            <a:endParaRPr lang="en-US"/>
          </a:p>
        </p:txBody>
      </p:sp>
    </p:spTree>
    <p:extLst>
      <p:ext uri="{BB962C8B-B14F-4D97-AF65-F5344CB8AC3E}">
        <p14:creationId xmlns:p14="http://schemas.microsoft.com/office/powerpoint/2010/main" val="22756041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90</a:t>
            </a:fld>
            <a:endParaRPr lang="en-US"/>
          </a:p>
        </p:txBody>
      </p:sp>
    </p:spTree>
    <p:extLst>
      <p:ext uri="{BB962C8B-B14F-4D97-AF65-F5344CB8AC3E}">
        <p14:creationId xmlns:p14="http://schemas.microsoft.com/office/powerpoint/2010/main" val="39247548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91</a:t>
            </a:fld>
            <a:endParaRPr lang="en-US"/>
          </a:p>
        </p:txBody>
      </p:sp>
    </p:spTree>
    <p:extLst>
      <p:ext uri="{BB962C8B-B14F-4D97-AF65-F5344CB8AC3E}">
        <p14:creationId xmlns:p14="http://schemas.microsoft.com/office/powerpoint/2010/main" val="10966096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92</a:t>
            </a:fld>
            <a:endParaRPr lang="en-US"/>
          </a:p>
        </p:txBody>
      </p:sp>
    </p:spTree>
    <p:extLst>
      <p:ext uri="{BB962C8B-B14F-4D97-AF65-F5344CB8AC3E}">
        <p14:creationId xmlns:p14="http://schemas.microsoft.com/office/powerpoint/2010/main" val="33782352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93</a:t>
            </a:fld>
            <a:endParaRPr lang="en-US"/>
          </a:p>
        </p:txBody>
      </p:sp>
    </p:spTree>
    <p:extLst>
      <p:ext uri="{BB962C8B-B14F-4D97-AF65-F5344CB8AC3E}">
        <p14:creationId xmlns:p14="http://schemas.microsoft.com/office/powerpoint/2010/main" val="18650552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94</a:t>
            </a:fld>
            <a:endParaRPr lang="en-US"/>
          </a:p>
        </p:txBody>
      </p:sp>
    </p:spTree>
    <p:extLst>
      <p:ext uri="{BB962C8B-B14F-4D97-AF65-F5344CB8AC3E}">
        <p14:creationId xmlns:p14="http://schemas.microsoft.com/office/powerpoint/2010/main" val="4113055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9D3C2D-748B-3F47-8B88-F23762074CDE}" type="slidenum">
              <a:rPr lang="en-US" smtClean="0"/>
              <a:t>95</a:t>
            </a:fld>
            <a:endParaRPr lang="en-US"/>
          </a:p>
        </p:txBody>
      </p:sp>
    </p:spTree>
    <p:extLst>
      <p:ext uri="{BB962C8B-B14F-4D97-AF65-F5344CB8AC3E}">
        <p14:creationId xmlns:p14="http://schemas.microsoft.com/office/powerpoint/2010/main" val="29259457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Though lamed by the event, Peck rushed home so his wife and children would see him before receiving news of the crash</a:t>
            </a:r>
          </a:p>
          <a:p>
            <a:endParaRPr lang="en-US" sz="2000" dirty="0" smtClean="0"/>
          </a:p>
          <a:p>
            <a:r>
              <a:rPr lang="en-US" sz="2000" dirty="0" smtClean="0"/>
              <a:t>Sympathy poured in from his friends around the country</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99</a:t>
            </a:fld>
            <a:endParaRPr lang="en-US"/>
          </a:p>
        </p:txBody>
      </p:sp>
    </p:spTree>
    <p:extLst>
      <p:ext uri="{BB962C8B-B14F-4D97-AF65-F5344CB8AC3E}">
        <p14:creationId xmlns:p14="http://schemas.microsoft.com/office/powerpoint/2010/main" val="23183191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Southern Baptist withdrawal created tremendous financial pressures</a:t>
            </a:r>
          </a:p>
          <a:p>
            <a:endParaRPr lang="en-US" sz="2000" dirty="0"/>
          </a:p>
          <a:p>
            <a:r>
              <a:rPr lang="en-US" sz="2000" dirty="0" smtClean="0"/>
              <a:t>Southern brethren were polite but would not support northern ministries</a:t>
            </a:r>
          </a:p>
          <a:p>
            <a:endParaRPr lang="en-US" sz="2000" dirty="0"/>
          </a:p>
          <a:p>
            <a:pPr marL="0" lvl="1"/>
            <a:r>
              <a:rPr lang="en-US" sz="2100" dirty="0" smtClean="0"/>
              <a:t>Announced retirement as secretary of the Publication Society</a:t>
            </a:r>
          </a:p>
          <a:p>
            <a:pPr marL="0" lvl="1"/>
            <a:endParaRPr lang="en-US" sz="2100" dirty="0" smtClean="0"/>
          </a:p>
          <a:p>
            <a:pPr marL="455613" lvl="2"/>
            <a:r>
              <a:rPr lang="en-US" sz="2000" dirty="0" smtClean="0"/>
              <a:t>Left the organization in a much stronger state</a:t>
            </a:r>
          </a:p>
          <a:p>
            <a:endParaRPr lang="en-US" sz="2000" dirty="0"/>
          </a:p>
        </p:txBody>
      </p:sp>
      <p:sp>
        <p:nvSpPr>
          <p:cNvPr id="4" name="Slide Number Placeholder 3"/>
          <p:cNvSpPr>
            <a:spLocks noGrp="1"/>
          </p:cNvSpPr>
          <p:nvPr>
            <p:ph type="sldNum" sz="quarter" idx="10"/>
          </p:nvPr>
        </p:nvSpPr>
        <p:spPr/>
        <p:txBody>
          <a:bodyPr/>
          <a:lstStyle/>
          <a:p>
            <a:fld id="{259D3C2D-748B-3F47-8B88-F23762074CDE}" type="slidenum">
              <a:rPr lang="en-US" smtClean="0"/>
              <a:t>102</a:t>
            </a:fld>
            <a:endParaRPr lang="en-US"/>
          </a:p>
        </p:txBody>
      </p:sp>
    </p:spTree>
    <p:extLst>
      <p:ext uri="{BB962C8B-B14F-4D97-AF65-F5344CB8AC3E}">
        <p14:creationId xmlns:p14="http://schemas.microsoft.com/office/powerpoint/2010/main" val="21555916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2000" dirty="0"/>
              <a:t>A</a:t>
            </a:r>
            <a:r>
              <a:rPr lang="en-US" sz="2000" dirty="0" smtClean="0"/>
              <a:t>ll of which were relatively near Rock Spring</a:t>
            </a:r>
          </a:p>
          <a:p>
            <a:pPr marL="0" lvl="1"/>
            <a:endParaRPr lang="en-US" sz="2000" dirty="0"/>
          </a:p>
          <a:p>
            <a:pPr marL="0" lvl="1"/>
            <a:r>
              <a:rPr lang="en-US" sz="2000" dirty="0"/>
              <a:t>U</a:t>
            </a:r>
            <a:r>
              <a:rPr lang="en-US" sz="2000" dirty="0" smtClean="0"/>
              <a:t>ntil coming of Jeremiah Jeter as pastor</a:t>
            </a:r>
          </a:p>
          <a:p>
            <a:pPr marL="0" lvl="1"/>
            <a:endParaRPr lang="en-US" sz="2000" dirty="0" smtClean="0"/>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104</a:t>
            </a:fld>
            <a:endParaRPr lang="en-US"/>
          </a:p>
        </p:txBody>
      </p:sp>
    </p:spTree>
    <p:extLst>
      <p:ext uri="{BB962C8B-B14F-4D97-AF65-F5344CB8AC3E}">
        <p14:creationId xmlns:p14="http://schemas.microsoft.com/office/powerpoint/2010/main" val="31005193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Continued to fill pulpit in area churches and to write</a:t>
            </a:r>
          </a:p>
          <a:p>
            <a:endParaRPr lang="en-US" dirty="0"/>
          </a:p>
        </p:txBody>
      </p:sp>
      <p:sp>
        <p:nvSpPr>
          <p:cNvPr id="4" name="Slide Number Placeholder 3"/>
          <p:cNvSpPr>
            <a:spLocks noGrp="1"/>
          </p:cNvSpPr>
          <p:nvPr>
            <p:ph type="sldNum" sz="quarter" idx="10"/>
          </p:nvPr>
        </p:nvSpPr>
        <p:spPr/>
        <p:txBody>
          <a:bodyPr/>
          <a:lstStyle/>
          <a:p>
            <a:fld id="{259D3C2D-748B-3F47-8B88-F23762074CDE}" type="slidenum">
              <a:rPr lang="en-US" smtClean="0"/>
              <a:t>106</a:t>
            </a:fld>
            <a:endParaRPr lang="en-US"/>
          </a:p>
        </p:txBody>
      </p:sp>
    </p:spTree>
    <p:extLst>
      <p:ext uri="{BB962C8B-B14F-4D97-AF65-F5344CB8AC3E}">
        <p14:creationId xmlns:p14="http://schemas.microsoft.com/office/powerpoint/2010/main" val="52725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1"/>
            <a:ext cx="9173370" cy="6856215"/>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300" y="1871132"/>
            <a:ext cx="5111752"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2019300" y="3657598"/>
            <a:ext cx="5111752" cy="1320801"/>
          </a:xfrm>
        </p:spPr>
        <p:txBody>
          <a:bodyPr anchor="t">
            <a:normAutofit/>
          </a:bodyPr>
          <a:lstStyle>
            <a:lvl1pPr marL="0" indent="0" algn="ctr">
              <a:buNone/>
              <a:defRPr sz="1900">
                <a:solidFill>
                  <a:schemeClr val="tx1"/>
                </a:solidFill>
              </a:defRPr>
            </a:lvl1pPr>
            <a:lvl2pPr marL="408136" indent="0" algn="ctr">
              <a:buNone/>
              <a:defRPr>
                <a:solidFill>
                  <a:schemeClr val="tx1">
                    <a:tint val="75000"/>
                  </a:schemeClr>
                </a:solidFill>
              </a:defRPr>
            </a:lvl2pPr>
            <a:lvl3pPr marL="816273" indent="0" algn="ctr">
              <a:buNone/>
              <a:defRPr>
                <a:solidFill>
                  <a:schemeClr val="tx1">
                    <a:tint val="75000"/>
                  </a:schemeClr>
                </a:solidFill>
              </a:defRPr>
            </a:lvl3pPr>
            <a:lvl4pPr marL="1224409" indent="0" algn="ctr">
              <a:buNone/>
              <a:defRPr>
                <a:solidFill>
                  <a:schemeClr val="tx1">
                    <a:tint val="75000"/>
                  </a:schemeClr>
                </a:solidFill>
              </a:defRPr>
            </a:lvl4pPr>
            <a:lvl5pPr marL="1632545" indent="0" algn="ctr">
              <a:buNone/>
              <a:defRPr>
                <a:solidFill>
                  <a:schemeClr val="tx1">
                    <a:tint val="75000"/>
                  </a:schemeClr>
                </a:solidFill>
              </a:defRPr>
            </a:lvl5pPr>
            <a:lvl6pPr marL="2040681" indent="0" algn="ctr">
              <a:buNone/>
              <a:defRPr>
                <a:solidFill>
                  <a:schemeClr val="tx1">
                    <a:tint val="75000"/>
                  </a:schemeClr>
                </a:solidFill>
              </a:defRPr>
            </a:lvl6pPr>
            <a:lvl7pPr marL="2448817" indent="0" algn="ctr">
              <a:buNone/>
              <a:defRPr>
                <a:solidFill>
                  <a:schemeClr val="tx1">
                    <a:tint val="75000"/>
                  </a:schemeClr>
                </a:solidFill>
              </a:defRPr>
            </a:lvl7pPr>
            <a:lvl8pPr marL="2856954" indent="0" algn="ctr">
              <a:buNone/>
              <a:defRPr>
                <a:solidFill>
                  <a:schemeClr val="tx1">
                    <a:tint val="75000"/>
                  </a:schemeClr>
                </a:solidFill>
              </a:defRPr>
            </a:lvl8pPr>
            <a:lvl9pPr marL="326509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6" y="5037664"/>
            <a:ext cx="673100" cy="279400"/>
          </a:xfrm>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a:xfrm>
            <a:off x="2019298" y="5037664"/>
            <a:ext cx="3910976" cy="279400"/>
          </a:xfrm>
        </p:spPr>
        <p:txBody>
          <a:bodyPr/>
          <a:lstStyle/>
          <a:p>
            <a:endParaRPr lang="en-US"/>
          </a:p>
        </p:txBody>
      </p:sp>
      <p:sp>
        <p:nvSpPr>
          <p:cNvPr id="6" name="Slide Number Placeholder 5"/>
          <p:cNvSpPr>
            <a:spLocks noGrp="1"/>
          </p:cNvSpPr>
          <p:nvPr>
            <p:ph type="sldNum" sz="quarter" idx="12"/>
          </p:nvPr>
        </p:nvSpPr>
        <p:spPr>
          <a:xfrm>
            <a:off x="6717678" y="5037664"/>
            <a:ext cx="413375" cy="279400"/>
          </a:xfrm>
        </p:spPr>
        <p:txBody>
          <a:bodyPr/>
          <a:lstStyle/>
          <a:p>
            <a:fld id="{7E05F5D0-F371-4E9D-9646-A5CBC9637E0B}" type="slidenum">
              <a:rPr lang="en-US" smtClean="0"/>
              <a:t>‹#›</a:t>
            </a:fld>
            <a:endParaRPr lang="en-US"/>
          </a:p>
        </p:txBody>
      </p:sp>
      <p:cxnSp>
        <p:nvCxnSpPr>
          <p:cNvPr id="15" name="Straight Connector 14"/>
          <p:cNvCxnSpPr/>
          <p:nvPr/>
        </p:nvCxnSpPr>
        <p:spPr>
          <a:xfrm>
            <a:off x="2019300"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20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2" y="4815415"/>
            <a:ext cx="7207250" cy="566739"/>
          </a:xfrm>
        </p:spPr>
        <p:txBody>
          <a:bodyPr anchor="b">
            <a:normAutofit/>
          </a:bodyPr>
          <a:lstStyle>
            <a:lvl1pPr algn="ctr">
              <a:defRPr sz="21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2"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500"/>
            </a:lvl1pPr>
            <a:lvl2pPr marL="408136" indent="0">
              <a:buNone/>
              <a:defRPr sz="1500"/>
            </a:lvl2pPr>
            <a:lvl3pPr marL="816273" indent="0">
              <a:buNone/>
              <a:defRPr sz="1500"/>
            </a:lvl3pPr>
            <a:lvl4pPr marL="1224409" indent="0">
              <a:buNone/>
              <a:defRPr sz="1500"/>
            </a:lvl4pPr>
            <a:lvl5pPr marL="1632545" indent="0">
              <a:buNone/>
              <a:defRPr sz="1500"/>
            </a:lvl5pPr>
            <a:lvl6pPr marL="2040681" indent="0">
              <a:buNone/>
              <a:defRPr sz="1500"/>
            </a:lvl6pPr>
            <a:lvl7pPr marL="2448817" indent="0">
              <a:buNone/>
              <a:defRPr sz="1500"/>
            </a:lvl7pPr>
            <a:lvl8pPr marL="2856954" indent="0">
              <a:buNone/>
              <a:defRPr sz="1500"/>
            </a:lvl8pPr>
            <a:lvl9pPr marL="3265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971552" y="5382153"/>
            <a:ext cx="7207250" cy="493712"/>
          </a:xfrm>
        </p:spPr>
        <p:txBody>
          <a:bodyPr>
            <a:normAutofit/>
          </a:bodyPr>
          <a:lstStyle>
            <a:lvl1pPr marL="0" indent="0" algn="ctr">
              <a:buNone/>
              <a:defRPr sz="1300"/>
            </a:lvl1pPr>
            <a:lvl2pPr marL="408136" indent="0">
              <a:buNone/>
              <a:defRPr sz="1000"/>
            </a:lvl2pPr>
            <a:lvl3pPr marL="816273" indent="0">
              <a:buNone/>
              <a:defRPr sz="900"/>
            </a:lvl3pPr>
            <a:lvl4pPr marL="1224409" indent="0">
              <a:buNone/>
              <a:defRPr sz="800"/>
            </a:lvl4pPr>
            <a:lvl5pPr marL="1632545" indent="0">
              <a:buNone/>
              <a:defRPr sz="800"/>
            </a:lvl5pPr>
            <a:lvl6pPr marL="2040681" indent="0">
              <a:buNone/>
              <a:defRPr sz="800"/>
            </a:lvl6pPr>
            <a:lvl7pPr marL="2448817" indent="0">
              <a:buNone/>
              <a:defRPr sz="800"/>
            </a:lvl7pPr>
            <a:lvl8pPr marL="2856954" indent="0">
              <a:buNone/>
              <a:defRPr sz="800"/>
            </a:lvl8pPr>
            <a:lvl9pPr marL="326509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65B915DD-CF1F-46AD-B58E-90C85A8702D3}" type="datetimeFigureOut">
              <a:rPr lang="en-US" smtClean="0"/>
              <a:t>7/18/17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F5D0-F371-4E9D-9646-A5CBC9637E0B}" type="slidenum">
              <a:rPr lang="en-US" smtClean="0"/>
              <a:t>‹#›</a:t>
            </a:fld>
            <a:endParaRPr lang="en-US"/>
          </a:p>
        </p:txBody>
      </p:sp>
    </p:spTree>
    <p:extLst>
      <p:ext uri="{BB962C8B-B14F-4D97-AF65-F5344CB8AC3E}">
        <p14:creationId xmlns:p14="http://schemas.microsoft.com/office/powerpoint/2010/main" val="1856078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2" y="982134"/>
            <a:ext cx="7194549" cy="2954868"/>
          </a:xfrm>
        </p:spPr>
        <p:txBody>
          <a:bodyPr anchor="ctr">
            <a:normAutofit/>
          </a:bodyPr>
          <a:lstStyle>
            <a:lvl1pPr algn="ctr">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977902" y="4343401"/>
            <a:ext cx="7194549" cy="1532467"/>
          </a:xfrm>
        </p:spPr>
        <p:txBody>
          <a:bodyPr anchor="ctr">
            <a:normAutofit/>
          </a:bodyPr>
          <a:lstStyle>
            <a:lvl1pPr marL="0" indent="0" algn="ctr">
              <a:buNone/>
              <a:defRPr sz="1800">
                <a:solidFill>
                  <a:schemeClr val="tx1"/>
                </a:solidFill>
              </a:defRPr>
            </a:lvl1pPr>
            <a:lvl2pPr marL="408136" indent="0">
              <a:buNone/>
              <a:defRPr sz="1600">
                <a:solidFill>
                  <a:schemeClr val="tx1">
                    <a:tint val="75000"/>
                  </a:schemeClr>
                </a:solidFill>
              </a:defRPr>
            </a:lvl2pPr>
            <a:lvl3pPr marL="816273" indent="0">
              <a:buNone/>
              <a:defRPr sz="1500">
                <a:solidFill>
                  <a:schemeClr val="tx1">
                    <a:tint val="75000"/>
                  </a:schemeClr>
                </a:solidFill>
              </a:defRPr>
            </a:lvl3pPr>
            <a:lvl4pPr marL="1224409" indent="0">
              <a:buNone/>
              <a:defRPr sz="1300">
                <a:solidFill>
                  <a:schemeClr val="tx1">
                    <a:tint val="75000"/>
                  </a:schemeClr>
                </a:solidFill>
              </a:defRPr>
            </a:lvl4pPr>
            <a:lvl5pPr marL="1632545" indent="0">
              <a:buNone/>
              <a:defRPr sz="1300">
                <a:solidFill>
                  <a:schemeClr val="tx1">
                    <a:tint val="75000"/>
                  </a:schemeClr>
                </a:solidFill>
              </a:defRPr>
            </a:lvl5pPr>
            <a:lvl6pPr marL="2040681" indent="0">
              <a:buNone/>
              <a:defRPr sz="1300">
                <a:solidFill>
                  <a:schemeClr val="tx1">
                    <a:tint val="75000"/>
                  </a:schemeClr>
                </a:solidFill>
              </a:defRPr>
            </a:lvl6pPr>
            <a:lvl7pPr marL="2448817" indent="0">
              <a:buNone/>
              <a:defRPr sz="1300">
                <a:solidFill>
                  <a:schemeClr val="tx1">
                    <a:tint val="75000"/>
                  </a:schemeClr>
                </a:solidFill>
              </a:defRPr>
            </a:lvl7pPr>
            <a:lvl8pPr marL="2856954" indent="0">
              <a:buNone/>
              <a:defRPr sz="1300">
                <a:solidFill>
                  <a:schemeClr val="tx1">
                    <a:tint val="75000"/>
                  </a:schemeClr>
                </a:solidFill>
              </a:defRPr>
            </a:lvl8pPr>
            <a:lvl9pPr marL="326509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cxnSp>
        <p:nvCxnSpPr>
          <p:cNvPr id="15" name="Straight Connector 14"/>
          <p:cNvCxnSpPr/>
          <p:nvPr/>
        </p:nvCxnSpPr>
        <p:spPr>
          <a:xfrm>
            <a:off x="1047128"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04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2" y="982133"/>
            <a:ext cx="6972299" cy="2370668"/>
          </a:xfrm>
        </p:spPr>
        <p:txBody>
          <a:bodyPr anchor="ctr">
            <a:normAutofit/>
          </a:bodyPr>
          <a:lstStyle>
            <a:lvl1pPr algn="ctr">
              <a:defRPr sz="28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800"/>
            </a:lvl1pPr>
            <a:lvl2pPr marL="408136" indent="0">
              <a:buFontTx/>
              <a:buNone/>
              <a:defRPr/>
            </a:lvl2pPr>
            <a:lvl3pPr marL="816273" indent="0">
              <a:buFontTx/>
              <a:buNone/>
              <a:defRPr/>
            </a:lvl3pPr>
            <a:lvl4pPr marL="1224409" indent="0">
              <a:buFontTx/>
              <a:buNone/>
              <a:defRPr/>
            </a:lvl4pPr>
            <a:lvl5pPr marL="1632545" indent="0">
              <a:buFontTx/>
              <a:buNone/>
              <a:defRPr/>
            </a:lvl5pPr>
          </a:lstStyle>
          <a:p>
            <a:pPr lvl="0"/>
            <a:r>
              <a:rPr lang="en-US"/>
              <a:t>Edit Master text styles</a:t>
            </a:r>
          </a:p>
        </p:txBody>
      </p:sp>
      <p:sp>
        <p:nvSpPr>
          <p:cNvPr id="3" name="Text Placeholder 2"/>
          <p:cNvSpPr>
            <a:spLocks noGrp="1"/>
          </p:cNvSpPr>
          <p:nvPr>
            <p:ph type="body" idx="1"/>
          </p:nvPr>
        </p:nvSpPr>
        <p:spPr>
          <a:xfrm>
            <a:off x="971552" y="4343401"/>
            <a:ext cx="7207250" cy="1532467"/>
          </a:xfrm>
        </p:spPr>
        <p:txBody>
          <a:bodyPr anchor="ctr">
            <a:normAutofit/>
          </a:bodyPr>
          <a:lstStyle>
            <a:lvl1pPr marL="0" indent="0" algn="ctr">
              <a:buNone/>
              <a:defRPr sz="1800">
                <a:solidFill>
                  <a:schemeClr val="tx1"/>
                </a:solidFill>
              </a:defRPr>
            </a:lvl1pPr>
            <a:lvl2pPr marL="408136" indent="0">
              <a:buNone/>
              <a:defRPr sz="1600">
                <a:solidFill>
                  <a:schemeClr val="tx1">
                    <a:tint val="75000"/>
                  </a:schemeClr>
                </a:solidFill>
              </a:defRPr>
            </a:lvl2pPr>
            <a:lvl3pPr marL="816273" indent="0">
              <a:buNone/>
              <a:defRPr sz="1500">
                <a:solidFill>
                  <a:schemeClr val="tx1">
                    <a:tint val="75000"/>
                  </a:schemeClr>
                </a:solidFill>
              </a:defRPr>
            </a:lvl3pPr>
            <a:lvl4pPr marL="1224409" indent="0">
              <a:buNone/>
              <a:defRPr sz="1300">
                <a:solidFill>
                  <a:schemeClr val="tx1">
                    <a:tint val="75000"/>
                  </a:schemeClr>
                </a:solidFill>
              </a:defRPr>
            </a:lvl4pPr>
            <a:lvl5pPr marL="1632545" indent="0">
              <a:buNone/>
              <a:defRPr sz="1300">
                <a:solidFill>
                  <a:schemeClr val="tx1">
                    <a:tint val="75000"/>
                  </a:schemeClr>
                </a:solidFill>
              </a:defRPr>
            </a:lvl5pPr>
            <a:lvl6pPr marL="2040681" indent="0">
              <a:buNone/>
              <a:defRPr sz="1300">
                <a:solidFill>
                  <a:schemeClr val="tx1">
                    <a:tint val="75000"/>
                  </a:schemeClr>
                </a:solidFill>
              </a:defRPr>
            </a:lvl6pPr>
            <a:lvl7pPr marL="2448817" indent="0">
              <a:buNone/>
              <a:defRPr sz="1300">
                <a:solidFill>
                  <a:schemeClr val="tx1">
                    <a:tint val="75000"/>
                  </a:schemeClr>
                </a:solidFill>
              </a:defRPr>
            </a:lvl7pPr>
            <a:lvl8pPr marL="2856954" indent="0">
              <a:buNone/>
              <a:defRPr sz="1300">
                <a:solidFill>
                  <a:schemeClr val="tx1">
                    <a:tint val="75000"/>
                  </a:schemeClr>
                </a:solidFill>
              </a:defRPr>
            </a:lvl8pPr>
            <a:lvl9pPr marL="326509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sp>
        <p:nvSpPr>
          <p:cNvPr id="14" name="TextBox 13"/>
          <p:cNvSpPr txBox="1"/>
          <p:nvPr/>
        </p:nvSpPr>
        <p:spPr>
          <a:xfrm>
            <a:off x="646511" y="879961"/>
            <a:ext cx="457200" cy="584776"/>
          </a:xfrm>
          <a:prstGeom prst="rect">
            <a:avLst/>
          </a:prstGeom>
        </p:spPr>
        <p:txBody>
          <a:bodyPr vert="horz" lIns="81627" tIns="40814" rIns="81627" bIns="40814" rtlCol="0" anchor="ctr">
            <a:noAutofit/>
          </a:bodyPr>
          <a:lstStyle/>
          <a:p>
            <a:pPr lvl="0"/>
            <a:r>
              <a:rPr lang="en-US" sz="7100" dirty="0">
                <a:solidFill>
                  <a:schemeClr val="tx1"/>
                </a:solidFill>
                <a:effectLst/>
              </a:rPr>
              <a:t>“</a:t>
            </a:r>
          </a:p>
        </p:txBody>
      </p:sp>
      <p:sp>
        <p:nvSpPr>
          <p:cNvPr id="15" name="TextBox 14"/>
          <p:cNvSpPr txBox="1"/>
          <p:nvPr/>
        </p:nvSpPr>
        <p:spPr>
          <a:xfrm>
            <a:off x="7950200" y="2827871"/>
            <a:ext cx="457200" cy="584776"/>
          </a:xfrm>
          <a:prstGeom prst="rect">
            <a:avLst/>
          </a:prstGeom>
        </p:spPr>
        <p:txBody>
          <a:bodyPr vert="horz" lIns="81627" tIns="40814" rIns="81627" bIns="40814" rtlCol="0" anchor="ctr">
            <a:noAutofit/>
          </a:bodyPr>
          <a:lstStyle/>
          <a:p>
            <a:pPr lvl="0" algn="r"/>
            <a:r>
              <a:rPr lang="en-US" sz="7100" dirty="0">
                <a:solidFill>
                  <a:schemeClr val="tx1"/>
                </a:solidFill>
                <a:effectLst/>
              </a:rPr>
              <a:t>”</a:t>
            </a:r>
          </a:p>
        </p:txBody>
      </p:sp>
      <p:cxnSp>
        <p:nvCxnSpPr>
          <p:cNvPr id="19" name="Straight Connector 18"/>
          <p:cNvCxnSpPr/>
          <p:nvPr/>
        </p:nvCxnSpPr>
        <p:spPr>
          <a:xfrm>
            <a:off x="1047128"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031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3" y="3308581"/>
            <a:ext cx="7207251" cy="14688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4777381"/>
            <a:ext cx="7207251" cy="860400"/>
          </a:xfrm>
        </p:spPr>
        <p:txBody>
          <a:bodyPr anchor="t">
            <a:normAutofit/>
          </a:bodyPr>
          <a:lstStyle>
            <a:lvl1pPr marL="0" indent="0" algn="l">
              <a:buNone/>
              <a:defRPr sz="1800">
                <a:solidFill>
                  <a:schemeClr val="tx1"/>
                </a:solidFill>
              </a:defRPr>
            </a:lvl1pPr>
            <a:lvl2pPr marL="408136" indent="0">
              <a:buNone/>
              <a:defRPr sz="1600">
                <a:solidFill>
                  <a:schemeClr val="tx1">
                    <a:tint val="75000"/>
                  </a:schemeClr>
                </a:solidFill>
              </a:defRPr>
            </a:lvl2pPr>
            <a:lvl3pPr marL="816273" indent="0">
              <a:buNone/>
              <a:defRPr sz="1500">
                <a:solidFill>
                  <a:schemeClr val="tx1">
                    <a:tint val="75000"/>
                  </a:schemeClr>
                </a:solidFill>
              </a:defRPr>
            </a:lvl3pPr>
            <a:lvl4pPr marL="1224409" indent="0">
              <a:buNone/>
              <a:defRPr sz="1300">
                <a:solidFill>
                  <a:schemeClr val="tx1">
                    <a:tint val="75000"/>
                  </a:schemeClr>
                </a:solidFill>
              </a:defRPr>
            </a:lvl4pPr>
            <a:lvl5pPr marL="1632545" indent="0">
              <a:buNone/>
              <a:defRPr sz="1300">
                <a:solidFill>
                  <a:schemeClr val="tx1">
                    <a:tint val="75000"/>
                  </a:schemeClr>
                </a:solidFill>
              </a:defRPr>
            </a:lvl5pPr>
            <a:lvl6pPr marL="2040681" indent="0">
              <a:buNone/>
              <a:defRPr sz="1300">
                <a:solidFill>
                  <a:schemeClr val="tx1">
                    <a:tint val="75000"/>
                  </a:schemeClr>
                </a:solidFill>
              </a:defRPr>
            </a:lvl6pPr>
            <a:lvl7pPr marL="2448817" indent="0">
              <a:buNone/>
              <a:defRPr sz="1300">
                <a:solidFill>
                  <a:schemeClr val="tx1">
                    <a:tint val="75000"/>
                  </a:schemeClr>
                </a:solidFill>
              </a:defRPr>
            </a:lvl7pPr>
            <a:lvl8pPr marL="2856954" indent="0">
              <a:buNone/>
              <a:defRPr sz="1300">
                <a:solidFill>
                  <a:schemeClr val="tx1">
                    <a:tint val="75000"/>
                  </a:schemeClr>
                </a:solidFill>
              </a:defRPr>
            </a:lvl8pPr>
            <a:lvl9pPr marL="326509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spTree>
    <p:extLst>
      <p:ext uri="{BB962C8B-B14F-4D97-AF65-F5344CB8AC3E}">
        <p14:creationId xmlns:p14="http://schemas.microsoft.com/office/powerpoint/2010/main" val="231923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2" y="982133"/>
            <a:ext cx="6972299" cy="2243668"/>
          </a:xfrm>
        </p:spPr>
        <p:txBody>
          <a:bodyPr anchor="ctr">
            <a:normAutofit/>
          </a:bodyPr>
          <a:lstStyle>
            <a:lvl1pPr algn="ctr">
              <a:defRPr sz="28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2" y="3639312"/>
            <a:ext cx="7207251" cy="886968"/>
          </a:xfrm>
        </p:spPr>
        <p:txBody>
          <a:bodyPr anchor="b">
            <a:normAutofit/>
          </a:bodyPr>
          <a:lstStyle>
            <a:lvl1pPr marL="0" indent="0" algn="l">
              <a:spcBef>
                <a:spcPts val="0"/>
              </a:spcBef>
              <a:buNone/>
              <a:defRPr sz="2100">
                <a:solidFill>
                  <a:schemeClr val="tx1"/>
                </a:solidFill>
              </a:defRPr>
            </a:lvl1pPr>
            <a:lvl2pPr marL="408136" indent="0">
              <a:buNone/>
              <a:defRPr sz="1600">
                <a:solidFill>
                  <a:schemeClr val="tx1">
                    <a:tint val="75000"/>
                  </a:schemeClr>
                </a:solidFill>
              </a:defRPr>
            </a:lvl2pPr>
            <a:lvl3pPr marL="816273" indent="0">
              <a:buNone/>
              <a:defRPr sz="1500">
                <a:solidFill>
                  <a:schemeClr val="tx1">
                    <a:tint val="75000"/>
                  </a:schemeClr>
                </a:solidFill>
              </a:defRPr>
            </a:lvl3pPr>
            <a:lvl4pPr marL="1224409" indent="0">
              <a:buNone/>
              <a:defRPr sz="1300">
                <a:solidFill>
                  <a:schemeClr val="tx1">
                    <a:tint val="75000"/>
                  </a:schemeClr>
                </a:solidFill>
              </a:defRPr>
            </a:lvl4pPr>
            <a:lvl5pPr marL="1632545" indent="0">
              <a:buNone/>
              <a:defRPr sz="1300">
                <a:solidFill>
                  <a:schemeClr val="tx1">
                    <a:tint val="75000"/>
                  </a:schemeClr>
                </a:solidFill>
              </a:defRPr>
            </a:lvl5pPr>
            <a:lvl6pPr marL="2040681" indent="0">
              <a:buNone/>
              <a:defRPr sz="1300">
                <a:solidFill>
                  <a:schemeClr val="tx1">
                    <a:tint val="75000"/>
                  </a:schemeClr>
                </a:solidFill>
              </a:defRPr>
            </a:lvl6pPr>
            <a:lvl7pPr marL="2448817" indent="0">
              <a:buNone/>
              <a:defRPr sz="1300">
                <a:solidFill>
                  <a:schemeClr val="tx1">
                    <a:tint val="75000"/>
                  </a:schemeClr>
                </a:solidFill>
              </a:defRPr>
            </a:lvl7pPr>
            <a:lvl8pPr marL="2856954" indent="0">
              <a:buNone/>
              <a:defRPr sz="1300">
                <a:solidFill>
                  <a:schemeClr val="tx1">
                    <a:tint val="75000"/>
                  </a:schemeClr>
                </a:solidFill>
              </a:defRPr>
            </a:lvl8pPr>
            <a:lvl9pPr marL="3265090" indent="0">
              <a:buNone/>
              <a:defRPr sz="13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2" y="4529668"/>
            <a:ext cx="7207251" cy="1346200"/>
          </a:xfrm>
        </p:spPr>
        <p:txBody>
          <a:bodyPr anchor="t">
            <a:normAutofit/>
          </a:bodyPr>
          <a:lstStyle>
            <a:lvl1pPr marL="0" indent="0" algn="l">
              <a:buNone/>
              <a:defRPr sz="1600">
                <a:solidFill>
                  <a:schemeClr val="tx1"/>
                </a:solidFill>
              </a:defRPr>
            </a:lvl1pPr>
            <a:lvl2pPr marL="408136" indent="0">
              <a:buNone/>
              <a:defRPr sz="1600">
                <a:solidFill>
                  <a:schemeClr val="tx1">
                    <a:tint val="75000"/>
                  </a:schemeClr>
                </a:solidFill>
              </a:defRPr>
            </a:lvl2pPr>
            <a:lvl3pPr marL="816273" indent="0">
              <a:buNone/>
              <a:defRPr sz="1500">
                <a:solidFill>
                  <a:schemeClr val="tx1">
                    <a:tint val="75000"/>
                  </a:schemeClr>
                </a:solidFill>
              </a:defRPr>
            </a:lvl3pPr>
            <a:lvl4pPr marL="1224409" indent="0">
              <a:buNone/>
              <a:defRPr sz="1300">
                <a:solidFill>
                  <a:schemeClr val="tx1">
                    <a:tint val="75000"/>
                  </a:schemeClr>
                </a:solidFill>
              </a:defRPr>
            </a:lvl4pPr>
            <a:lvl5pPr marL="1632545" indent="0">
              <a:buNone/>
              <a:defRPr sz="1300">
                <a:solidFill>
                  <a:schemeClr val="tx1">
                    <a:tint val="75000"/>
                  </a:schemeClr>
                </a:solidFill>
              </a:defRPr>
            </a:lvl5pPr>
            <a:lvl6pPr marL="2040681" indent="0">
              <a:buNone/>
              <a:defRPr sz="1300">
                <a:solidFill>
                  <a:schemeClr val="tx1">
                    <a:tint val="75000"/>
                  </a:schemeClr>
                </a:solidFill>
              </a:defRPr>
            </a:lvl6pPr>
            <a:lvl7pPr marL="2448817" indent="0">
              <a:buNone/>
              <a:defRPr sz="1300">
                <a:solidFill>
                  <a:schemeClr val="tx1">
                    <a:tint val="75000"/>
                  </a:schemeClr>
                </a:solidFill>
              </a:defRPr>
            </a:lvl7pPr>
            <a:lvl8pPr marL="2856954" indent="0">
              <a:buNone/>
              <a:defRPr sz="1300">
                <a:solidFill>
                  <a:schemeClr val="tx1">
                    <a:tint val="75000"/>
                  </a:schemeClr>
                </a:solidFill>
              </a:defRPr>
            </a:lvl8pPr>
            <a:lvl9pPr marL="326509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sp>
        <p:nvSpPr>
          <p:cNvPr id="12" name="TextBox 11"/>
          <p:cNvSpPr txBox="1"/>
          <p:nvPr/>
        </p:nvSpPr>
        <p:spPr>
          <a:xfrm>
            <a:off x="646511" y="879961"/>
            <a:ext cx="457200" cy="584776"/>
          </a:xfrm>
          <a:prstGeom prst="rect">
            <a:avLst/>
          </a:prstGeom>
        </p:spPr>
        <p:txBody>
          <a:bodyPr vert="horz" lIns="81627" tIns="40814" rIns="81627" bIns="40814" rtlCol="0" anchor="ctr">
            <a:noAutofit/>
          </a:bodyPr>
          <a:lstStyle/>
          <a:p>
            <a:pPr lvl="0"/>
            <a:r>
              <a:rPr lang="en-US" sz="71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81627" tIns="40814" rIns="81627" bIns="40814" rtlCol="0" anchor="ctr">
            <a:noAutofit/>
          </a:bodyPr>
          <a:lstStyle/>
          <a:p>
            <a:pPr lvl="0" algn="r"/>
            <a:r>
              <a:rPr lang="en-US" sz="7100" dirty="0">
                <a:solidFill>
                  <a:schemeClr val="tx1"/>
                </a:solidFill>
                <a:effectLst/>
              </a:rPr>
              <a:t>”</a:t>
            </a:r>
          </a:p>
        </p:txBody>
      </p:sp>
      <p:cxnSp>
        <p:nvCxnSpPr>
          <p:cNvPr id="26" name="Straight Connector 25"/>
          <p:cNvCxnSpPr/>
          <p:nvPr/>
        </p:nvCxnSpPr>
        <p:spPr>
          <a:xfrm>
            <a:off x="1047128"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51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2" y="982133"/>
            <a:ext cx="7207250" cy="2243668"/>
          </a:xfrm>
        </p:spPr>
        <p:txBody>
          <a:bodyPr vert="horz" lIns="81627" tIns="40814" rIns="81627" bIns="40814"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2" y="3630168"/>
            <a:ext cx="7207251" cy="841248"/>
          </a:xfrm>
        </p:spPr>
        <p:txBody>
          <a:bodyPr anchor="b">
            <a:normAutofit/>
          </a:bodyPr>
          <a:lstStyle>
            <a:lvl1pPr marL="0" indent="0" algn="l">
              <a:spcBef>
                <a:spcPts val="0"/>
              </a:spcBef>
              <a:buNone/>
              <a:defRPr sz="2500">
                <a:solidFill>
                  <a:schemeClr val="tx1"/>
                </a:solidFill>
              </a:defRPr>
            </a:lvl1pPr>
            <a:lvl2pPr marL="408136" indent="0">
              <a:buNone/>
              <a:defRPr sz="1600">
                <a:solidFill>
                  <a:schemeClr val="tx1">
                    <a:tint val="75000"/>
                  </a:schemeClr>
                </a:solidFill>
              </a:defRPr>
            </a:lvl2pPr>
            <a:lvl3pPr marL="816273" indent="0">
              <a:buNone/>
              <a:defRPr sz="1500">
                <a:solidFill>
                  <a:schemeClr val="tx1">
                    <a:tint val="75000"/>
                  </a:schemeClr>
                </a:solidFill>
              </a:defRPr>
            </a:lvl3pPr>
            <a:lvl4pPr marL="1224409" indent="0">
              <a:buNone/>
              <a:defRPr sz="1300">
                <a:solidFill>
                  <a:schemeClr val="tx1">
                    <a:tint val="75000"/>
                  </a:schemeClr>
                </a:solidFill>
              </a:defRPr>
            </a:lvl4pPr>
            <a:lvl5pPr marL="1632545" indent="0">
              <a:buNone/>
              <a:defRPr sz="1300">
                <a:solidFill>
                  <a:schemeClr val="tx1">
                    <a:tint val="75000"/>
                  </a:schemeClr>
                </a:solidFill>
              </a:defRPr>
            </a:lvl5pPr>
            <a:lvl6pPr marL="2040681" indent="0">
              <a:buNone/>
              <a:defRPr sz="1300">
                <a:solidFill>
                  <a:schemeClr val="tx1">
                    <a:tint val="75000"/>
                  </a:schemeClr>
                </a:solidFill>
              </a:defRPr>
            </a:lvl6pPr>
            <a:lvl7pPr marL="2448817" indent="0">
              <a:buNone/>
              <a:defRPr sz="1300">
                <a:solidFill>
                  <a:schemeClr val="tx1">
                    <a:tint val="75000"/>
                  </a:schemeClr>
                </a:solidFill>
              </a:defRPr>
            </a:lvl7pPr>
            <a:lvl8pPr marL="2856954" indent="0">
              <a:buNone/>
              <a:defRPr sz="1300">
                <a:solidFill>
                  <a:schemeClr val="tx1">
                    <a:tint val="75000"/>
                  </a:schemeClr>
                </a:solidFill>
              </a:defRPr>
            </a:lvl8pPr>
            <a:lvl9pPr marL="3265090" indent="0">
              <a:buNone/>
              <a:defRPr sz="13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971551" y="4470401"/>
            <a:ext cx="7207253" cy="1405467"/>
          </a:xfrm>
        </p:spPr>
        <p:txBody>
          <a:bodyPr anchor="t">
            <a:normAutofit/>
          </a:bodyPr>
          <a:lstStyle>
            <a:lvl1pPr marL="0" indent="0" algn="l">
              <a:buNone/>
              <a:defRPr sz="1600">
                <a:solidFill>
                  <a:schemeClr val="tx1"/>
                </a:solidFill>
              </a:defRPr>
            </a:lvl1pPr>
            <a:lvl2pPr marL="408136" indent="0">
              <a:buNone/>
              <a:defRPr sz="1600">
                <a:solidFill>
                  <a:schemeClr val="tx1">
                    <a:tint val="75000"/>
                  </a:schemeClr>
                </a:solidFill>
              </a:defRPr>
            </a:lvl2pPr>
            <a:lvl3pPr marL="816273" indent="0">
              <a:buNone/>
              <a:defRPr sz="1500">
                <a:solidFill>
                  <a:schemeClr val="tx1">
                    <a:tint val="75000"/>
                  </a:schemeClr>
                </a:solidFill>
              </a:defRPr>
            </a:lvl3pPr>
            <a:lvl4pPr marL="1224409" indent="0">
              <a:buNone/>
              <a:defRPr sz="1300">
                <a:solidFill>
                  <a:schemeClr val="tx1">
                    <a:tint val="75000"/>
                  </a:schemeClr>
                </a:solidFill>
              </a:defRPr>
            </a:lvl4pPr>
            <a:lvl5pPr marL="1632545" indent="0">
              <a:buNone/>
              <a:defRPr sz="1300">
                <a:solidFill>
                  <a:schemeClr val="tx1">
                    <a:tint val="75000"/>
                  </a:schemeClr>
                </a:solidFill>
              </a:defRPr>
            </a:lvl5pPr>
            <a:lvl6pPr marL="2040681" indent="0">
              <a:buNone/>
              <a:defRPr sz="1300">
                <a:solidFill>
                  <a:schemeClr val="tx1">
                    <a:tint val="75000"/>
                  </a:schemeClr>
                </a:solidFill>
              </a:defRPr>
            </a:lvl6pPr>
            <a:lvl7pPr marL="2448817" indent="0">
              <a:buNone/>
              <a:defRPr sz="1300">
                <a:solidFill>
                  <a:schemeClr val="tx1">
                    <a:tint val="75000"/>
                  </a:schemeClr>
                </a:solidFill>
              </a:defRPr>
            </a:lvl7pPr>
            <a:lvl8pPr marL="2856954" indent="0">
              <a:buNone/>
              <a:defRPr sz="1300">
                <a:solidFill>
                  <a:schemeClr val="tx1">
                    <a:tint val="75000"/>
                  </a:schemeClr>
                </a:solidFill>
              </a:defRPr>
            </a:lvl8pPr>
            <a:lvl9pPr marL="326509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cxnSp>
        <p:nvCxnSpPr>
          <p:cNvPr id="15" name="Straight Connector 14"/>
          <p:cNvCxnSpPr/>
          <p:nvPr/>
        </p:nvCxnSpPr>
        <p:spPr>
          <a:xfrm>
            <a:off x="1047128"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821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cxnSp>
        <p:nvCxnSpPr>
          <p:cNvPr id="14" name="Straight Connector 13"/>
          <p:cNvCxnSpPr/>
          <p:nvPr/>
        </p:nvCxnSpPr>
        <p:spPr>
          <a:xfrm>
            <a:off x="1047128" y="2421465"/>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4848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20" y="982134"/>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1" y="982133"/>
            <a:ext cx="5574769" cy="489373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15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8" y="2421465"/>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spTree>
    <p:extLst>
      <p:ext uri="{BB962C8B-B14F-4D97-AF65-F5344CB8AC3E}">
        <p14:creationId xmlns:p14="http://schemas.microsoft.com/office/powerpoint/2010/main" val="211340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5"/>
            <a:ext cx="6119016" cy="1822515"/>
          </a:xfrm>
        </p:spPr>
        <p:txBody>
          <a:bodyPr anchor="b">
            <a:normAutofit/>
          </a:bodyPr>
          <a:lstStyle>
            <a:lvl1pPr algn="ctr">
              <a:defRPr sz="39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3"/>
            <a:ext cx="6119018" cy="954547"/>
          </a:xfrm>
        </p:spPr>
        <p:txBody>
          <a:bodyPr anchor="t">
            <a:normAutofit/>
          </a:bodyPr>
          <a:lstStyle>
            <a:lvl1pPr marL="0" indent="0" algn="ctr">
              <a:buNone/>
              <a:defRPr sz="2100">
                <a:solidFill>
                  <a:schemeClr val="tx1"/>
                </a:solidFill>
              </a:defRPr>
            </a:lvl1pPr>
            <a:lvl2pPr marL="408136" indent="0">
              <a:buNone/>
              <a:defRPr sz="1600">
                <a:solidFill>
                  <a:schemeClr val="tx1">
                    <a:tint val="75000"/>
                  </a:schemeClr>
                </a:solidFill>
              </a:defRPr>
            </a:lvl2pPr>
            <a:lvl3pPr marL="816273" indent="0">
              <a:buNone/>
              <a:defRPr sz="1500">
                <a:solidFill>
                  <a:schemeClr val="tx1">
                    <a:tint val="75000"/>
                  </a:schemeClr>
                </a:solidFill>
              </a:defRPr>
            </a:lvl3pPr>
            <a:lvl4pPr marL="1224409" indent="0">
              <a:buNone/>
              <a:defRPr sz="1300">
                <a:solidFill>
                  <a:schemeClr val="tx1">
                    <a:tint val="75000"/>
                  </a:schemeClr>
                </a:solidFill>
              </a:defRPr>
            </a:lvl4pPr>
            <a:lvl5pPr marL="1632545" indent="0">
              <a:buNone/>
              <a:defRPr sz="1300">
                <a:solidFill>
                  <a:schemeClr val="tx1">
                    <a:tint val="75000"/>
                  </a:schemeClr>
                </a:solidFill>
              </a:defRPr>
            </a:lvl5pPr>
            <a:lvl6pPr marL="2040681" indent="0">
              <a:buNone/>
              <a:defRPr sz="1300">
                <a:solidFill>
                  <a:schemeClr val="tx1">
                    <a:tint val="75000"/>
                  </a:schemeClr>
                </a:solidFill>
              </a:defRPr>
            </a:lvl6pPr>
            <a:lvl7pPr marL="2448817" indent="0">
              <a:buNone/>
              <a:defRPr sz="1300">
                <a:solidFill>
                  <a:schemeClr val="tx1">
                    <a:tint val="75000"/>
                  </a:schemeClr>
                </a:solidFill>
              </a:defRPr>
            </a:lvl7pPr>
            <a:lvl8pPr marL="2856954" indent="0">
              <a:buNone/>
              <a:defRPr sz="1300">
                <a:solidFill>
                  <a:schemeClr val="tx1">
                    <a:tint val="75000"/>
                  </a:schemeClr>
                </a:solidFill>
              </a:defRPr>
            </a:lvl8pPr>
            <a:lvl9pPr marL="326509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5B915DD-CF1F-46AD-B58E-90C85A8702D3}" type="datetimeFigureOut">
              <a:rPr lang="en-US" smtClean="0"/>
              <a:t>7/18/17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05F5D0-F371-4E9D-9646-A5CBC9637E0B}" type="slidenum">
              <a:rPr lang="en-US" smtClean="0"/>
              <a:t>‹#›</a:t>
            </a:fld>
            <a:endParaRPr lang="en-US"/>
          </a:p>
        </p:txBody>
      </p:sp>
      <p:cxnSp>
        <p:nvCxnSpPr>
          <p:cNvPr id="16" name="Straight Connector 15"/>
          <p:cNvCxnSpPr/>
          <p:nvPr/>
        </p:nvCxnSpPr>
        <p:spPr>
          <a:xfrm>
            <a:off x="1509544"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23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8" y="2421465"/>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7"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9"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B915DD-CF1F-46AD-B58E-90C85A8702D3}" type="datetimeFigureOut">
              <a:rPr lang="en-US" smtClean="0"/>
              <a:t>7/18/17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F5D0-F371-4E9D-9646-A5CBC9637E0B}" type="slidenum">
              <a:rPr lang="en-US" smtClean="0"/>
              <a:t>‹#›</a:t>
            </a:fld>
            <a:endParaRPr lang="en-US"/>
          </a:p>
        </p:txBody>
      </p:sp>
    </p:spTree>
    <p:extLst>
      <p:ext uri="{BB962C8B-B14F-4D97-AF65-F5344CB8AC3E}">
        <p14:creationId xmlns:p14="http://schemas.microsoft.com/office/powerpoint/2010/main" val="207571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5"/>
            <a:ext cx="3538728" cy="576261"/>
          </a:xfrm>
        </p:spPr>
        <p:txBody>
          <a:bodyPr anchor="b">
            <a:noAutofit/>
          </a:bodyPr>
          <a:lstStyle>
            <a:lvl1pPr marL="0" indent="0">
              <a:spcBef>
                <a:spcPts val="600"/>
              </a:spcBef>
              <a:spcAft>
                <a:spcPts val="536"/>
              </a:spcAft>
              <a:buNone/>
              <a:defRPr sz="2500" b="0">
                <a:solidFill>
                  <a:schemeClr val="accent1"/>
                </a:solidFill>
              </a:defRPr>
            </a:lvl1pPr>
            <a:lvl2pPr marL="408136" indent="0">
              <a:buNone/>
              <a:defRPr sz="1800" b="1"/>
            </a:lvl2pPr>
            <a:lvl3pPr marL="816273" indent="0">
              <a:buNone/>
              <a:defRPr sz="1600" b="1"/>
            </a:lvl3pPr>
            <a:lvl4pPr marL="1224409" indent="0">
              <a:buNone/>
              <a:defRPr sz="1500" b="1"/>
            </a:lvl4pPr>
            <a:lvl5pPr marL="1632545" indent="0">
              <a:buNone/>
              <a:defRPr sz="1500" b="1"/>
            </a:lvl5pPr>
            <a:lvl6pPr marL="2040681" indent="0">
              <a:buNone/>
              <a:defRPr sz="1500" b="1"/>
            </a:lvl6pPr>
            <a:lvl7pPr marL="2448817" indent="0">
              <a:buNone/>
              <a:defRPr sz="1500" b="1"/>
            </a:lvl7pPr>
            <a:lvl8pPr marL="2856954" indent="0">
              <a:buNone/>
              <a:defRPr sz="1500" b="1"/>
            </a:lvl8pPr>
            <a:lvl9pPr marL="3265090" indent="0">
              <a:buNone/>
              <a:defRPr sz="1500" b="1"/>
            </a:lvl9pPr>
          </a:lstStyle>
          <a:p>
            <a:pPr lvl="0"/>
            <a:r>
              <a:rPr lang="en-US"/>
              <a:t>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4" y="2658535"/>
            <a:ext cx="3538728" cy="576261"/>
          </a:xfrm>
        </p:spPr>
        <p:txBody>
          <a:bodyPr anchor="b">
            <a:noAutofit/>
          </a:bodyPr>
          <a:lstStyle>
            <a:lvl1pPr marL="0" indent="0">
              <a:spcBef>
                <a:spcPts val="600"/>
              </a:spcBef>
              <a:spcAft>
                <a:spcPts val="536"/>
              </a:spcAft>
              <a:buNone/>
              <a:defRPr sz="2500" b="0">
                <a:solidFill>
                  <a:schemeClr val="accent1"/>
                </a:solidFill>
              </a:defRPr>
            </a:lvl1pPr>
            <a:lvl2pPr marL="408136" indent="0">
              <a:buNone/>
              <a:defRPr sz="1800" b="1"/>
            </a:lvl2pPr>
            <a:lvl3pPr marL="816273" indent="0">
              <a:buNone/>
              <a:defRPr sz="1600" b="1"/>
            </a:lvl3pPr>
            <a:lvl4pPr marL="1224409" indent="0">
              <a:buNone/>
              <a:defRPr sz="1500" b="1"/>
            </a:lvl4pPr>
            <a:lvl5pPr marL="1632545" indent="0">
              <a:buNone/>
              <a:defRPr sz="1500" b="1"/>
            </a:lvl5pPr>
            <a:lvl6pPr marL="2040681" indent="0">
              <a:buNone/>
              <a:defRPr sz="1500" b="1"/>
            </a:lvl6pPr>
            <a:lvl7pPr marL="2448817" indent="0">
              <a:buNone/>
              <a:defRPr sz="1500" b="1"/>
            </a:lvl7pPr>
            <a:lvl8pPr marL="2856954" indent="0">
              <a:buNone/>
              <a:defRPr sz="1500" b="1"/>
            </a:lvl8pPr>
            <a:lvl9pPr marL="3265090" indent="0">
              <a:buNone/>
              <a:defRPr sz="1500" b="1"/>
            </a:lvl9pPr>
          </a:lstStyle>
          <a:p>
            <a:pPr lvl="0"/>
            <a:r>
              <a:rPr lang="en-US"/>
              <a:t>Edit Master text styles</a:t>
            </a:r>
          </a:p>
        </p:txBody>
      </p:sp>
      <p:sp>
        <p:nvSpPr>
          <p:cNvPr id="6" name="Content Placeholder 5"/>
          <p:cNvSpPr>
            <a:spLocks noGrp="1"/>
          </p:cNvSpPr>
          <p:nvPr>
            <p:ph sz="quarter" idx="4"/>
          </p:nvPr>
        </p:nvSpPr>
        <p:spPr>
          <a:xfrm>
            <a:off x="4635504" y="3243263"/>
            <a:ext cx="3538728"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B915DD-CF1F-46AD-B58E-90C85A8702D3}" type="datetimeFigureOut">
              <a:rPr lang="en-US" smtClean="0"/>
              <a:t>7/18/17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05F5D0-F371-4E9D-9646-A5CBC9637E0B}" type="slidenum">
              <a:rPr lang="en-US" smtClean="0"/>
              <a:t>‹#›</a:t>
            </a:fld>
            <a:endParaRPr lang="en-US"/>
          </a:p>
        </p:txBody>
      </p:sp>
      <p:cxnSp>
        <p:nvCxnSpPr>
          <p:cNvPr id="18" name="Straight Connector 17"/>
          <p:cNvCxnSpPr/>
          <p:nvPr/>
        </p:nvCxnSpPr>
        <p:spPr>
          <a:xfrm>
            <a:off x="1047128" y="2421465"/>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08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B915DD-CF1F-46AD-B58E-90C85A8702D3}" type="datetimeFigureOut">
              <a:rPr lang="en-US" smtClean="0"/>
              <a:t>7/18/17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05F5D0-F371-4E9D-9646-A5CBC9637E0B}" type="slidenum">
              <a:rPr lang="en-US" smtClean="0"/>
              <a:t>‹#›</a:t>
            </a:fld>
            <a:endParaRPr lang="en-US"/>
          </a:p>
        </p:txBody>
      </p:sp>
      <p:cxnSp>
        <p:nvCxnSpPr>
          <p:cNvPr id="14" name="Straight Connector 13"/>
          <p:cNvCxnSpPr/>
          <p:nvPr/>
        </p:nvCxnSpPr>
        <p:spPr>
          <a:xfrm>
            <a:off x="1047128" y="2421465"/>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27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915DD-CF1F-46AD-B58E-90C85A8702D3}" type="datetimeFigureOut">
              <a:rPr lang="en-US" smtClean="0"/>
              <a:t>7/18/17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05F5D0-F371-4E9D-9646-A5CBC9637E0B}" type="slidenum">
              <a:rPr lang="en-US" smtClean="0"/>
              <a:t>‹#›</a:t>
            </a:fld>
            <a:endParaRPr lang="en-US"/>
          </a:p>
        </p:txBody>
      </p:sp>
    </p:spTree>
    <p:extLst>
      <p:ext uri="{BB962C8B-B14F-4D97-AF65-F5344CB8AC3E}">
        <p14:creationId xmlns:p14="http://schemas.microsoft.com/office/powerpoint/2010/main" val="408487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61" y="1388535"/>
            <a:ext cx="2788841" cy="1371600"/>
          </a:xfrm>
        </p:spPr>
        <p:txBody>
          <a:bodyPr anchor="b">
            <a:normAutofit/>
          </a:bodyPr>
          <a:lstStyle>
            <a:lvl1pPr algn="ctr">
              <a:defRPr sz="2100" b="0"/>
            </a:lvl1pPr>
          </a:lstStyle>
          <a:p>
            <a:r>
              <a:rPr lang="en-US"/>
              <a:t>Click to edit Master title style</a:t>
            </a:r>
            <a:endParaRPr lang="en-US" dirty="0"/>
          </a:p>
        </p:txBody>
      </p:sp>
      <p:sp>
        <p:nvSpPr>
          <p:cNvPr id="3" name="Content Placeholder 2"/>
          <p:cNvSpPr>
            <a:spLocks noGrp="1"/>
          </p:cNvSpPr>
          <p:nvPr>
            <p:ph idx="1"/>
          </p:nvPr>
        </p:nvSpPr>
        <p:spPr>
          <a:xfrm>
            <a:off x="4064001" y="982134"/>
            <a:ext cx="4102100"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61" y="3031066"/>
            <a:ext cx="2788841" cy="2438404"/>
          </a:xfrm>
        </p:spPr>
        <p:txBody>
          <a:bodyPr anchor="t">
            <a:normAutofit/>
          </a:bodyPr>
          <a:lstStyle>
            <a:lvl1pPr marL="0" indent="0" algn="ctr">
              <a:buNone/>
              <a:defRPr sz="1500"/>
            </a:lvl1pPr>
            <a:lvl2pPr marL="408136" indent="0">
              <a:buNone/>
              <a:defRPr sz="1000"/>
            </a:lvl2pPr>
            <a:lvl3pPr marL="816273" indent="0">
              <a:buNone/>
              <a:defRPr sz="900"/>
            </a:lvl3pPr>
            <a:lvl4pPr marL="1224409" indent="0">
              <a:buNone/>
              <a:defRPr sz="800"/>
            </a:lvl4pPr>
            <a:lvl5pPr marL="1632545" indent="0">
              <a:buNone/>
              <a:defRPr sz="800"/>
            </a:lvl5pPr>
            <a:lvl6pPr marL="2040681" indent="0">
              <a:buNone/>
              <a:defRPr sz="800"/>
            </a:lvl6pPr>
            <a:lvl7pPr marL="2448817" indent="0">
              <a:buNone/>
              <a:defRPr sz="800"/>
            </a:lvl7pPr>
            <a:lvl8pPr marL="2856954" indent="0">
              <a:buNone/>
              <a:defRPr sz="800"/>
            </a:lvl8pPr>
            <a:lvl9pPr marL="326509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65B915DD-CF1F-46AD-B58E-90C85A8702D3}" type="datetimeFigureOut">
              <a:rPr lang="en-US" smtClean="0"/>
              <a:t>7/18/17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F5D0-F371-4E9D-9646-A5CBC9637E0B}" type="slidenum">
              <a:rPr lang="en-US" smtClean="0"/>
              <a:t>‹#›</a:t>
            </a:fld>
            <a:endParaRPr lang="en-US"/>
          </a:p>
        </p:txBody>
      </p:sp>
      <p:cxnSp>
        <p:nvCxnSpPr>
          <p:cNvPr id="16" name="Straight Connector 15"/>
          <p:cNvCxnSpPr/>
          <p:nvPr/>
        </p:nvCxnSpPr>
        <p:spPr>
          <a:xfrm>
            <a:off x="1047128"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330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5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5" y="1041401"/>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500"/>
            </a:lvl1pPr>
            <a:lvl2pPr marL="408136" indent="0">
              <a:buNone/>
              <a:defRPr sz="1500"/>
            </a:lvl2pPr>
            <a:lvl3pPr marL="816273" indent="0">
              <a:buNone/>
              <a:defRPr sz="1500"/>
            </a:lvl3pPr>
            <a:lvl4pPr marL="1224409" indent="0">
              <a:buNone/>
              <a:defRPr sz="1500"/>
            </a:lvl4pPr>
            <a:lvl5pPr marL="1632545" indent="0">
              <a:buNone/>
              <a:defRPr sz="1500"/>
            </a:lvl5pPr>
            <a:lvl6pPr marL="2040681" indent="0">
              <a:buNone/>
              <a:defRPr sz="1500"/>
            </a:lvl6pPr>
            <a:lvl7pPr marL="2448817" indent="0">
              <a:buNone/>
              <a:defRPr sz="1500"/>
            </a:lvl7pPr>
            <a:lvl8pPr marL="2856954" indent="0">
              <a:buNone/>
              <a:defRPr sz="1500"/>
            </a:lvl8pPr>
            <a:lvl9pPr marL="326509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600"/>
            </a:lvl1pPr>
            <a:lvl2pPr marL="408136" indent="0">
              <a:buNone/>
              <a:defRPr sz="1000"/>
            </a:lvl2pPr>
            <a:lvl3pPr marL="816273" indent="0">
              <a:buNone/>
              <a:defRPr sz="900"/>
            </a:lvl3pPr>
            <a:lvl4pPr marL="1224409" indent="0">
              <a:buNone/>
              <a:defRPr sz="800"/>
            </a:lvl4pPr>
            <a:lvl5pPr marL="1632545" indent="0">
              <a:buNone/>
              <a:defRPr sz="800"/>
            </a:lvl5pPr>
            <a:lvl6pPr marL="2040681" indent="0">
              <a:buNone/>
              <a:defRPr sz="800"/>
            </a:lvl6pPr>
            <a:lvl7pPr marL="2448817" indent="0">
              <a:buNone/>
              <a:defRPr sz="800"/>
            </a:lvl7pPr>
            <a:lvl8pPr marL="2856954" indent="0">
              <a:buNone/>
              <a:defRPr sz="800"/>
            </a:lvl8pPr>
            <a:lvl9pPr marL="326509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65B915DD-CF1F-46AD-B58E-90C85A8702D3}" type="datetimeFigureOut">
              <a:rPr lang="en-US" smtClean="0"/>
              <a:t>7/18/17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5F5D0-F371-4E9D-9646-A5CBC9637E0B}" type="slidenum">
              <a:rPr lang="en-US" smtClean="0"/>
              <a:t>‹#›</a:t>
            </a:fld>
            <a:endParaRPr lang="en-US"/>
          </a:p>
        </p:txBody>
      </p:sp>
    </p:spTree>
    <p:extLst>
      <p:ext uri="{BB962C8B-B14F-4D97-AF65-F5344CB8AC3E}">
        <p14:creationId xmlns:p14="http://schemas.microsoft.com/office/powerpoint/2010/main" val="412656245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1"/>
            <a:ext cx="9172472" cy="6856215"/>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4" y="982133"/>
            <a:ext cx="7200897" cy="1303867"/>
          </a:xfrm>
          <a:prstGeom prst="rect">
            <a:avLst/>
          </a:prstGeom>
          <a:effectLst/>
        </p:spPr>
        <p:txBody>
          <a:bodyPr vert="horz" lIns="81627" tIns="40814" rIns="81627" bIns="40814"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3" y="2556932"/>
            <a:ext cx="7200897" cy="3318936"/>
          </a:xfrm>
          <a:prstGeom prst="rect">
            <a:avLst/>
          </a:prstGeom>
        </p:spPr>
        <p:txBody>
          <a:bodyPr vert="horz" lIns="81627" tIns="40814" rIns="81627" bIns="40814"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08127" y="5969000"/>
            <a:ext cx="1200150" cy="279400"/>
          </a:xfrm>
          <a:prstGeom prst="rect">
            <a:avLst/>
          </a:prstGeom>
        </p:spPr>
        <p:txBody>
          <a:bodyPr vert="horz" lIns="81627" tIns="40814" rIns="81627" bIns="40814" rtlCol="0" anchor="ctr"/>
          <a:lstStyle>
            <a:lvl1pPr algn="r">
              <a:defRPr sz="900" b="0" i="0">
                <a:solidFill>
                  <a:schemeClr val="tx1"/>
                </a:solidFill>
                <a:effectLst/>
                <a:latin typeface="+mn-lt"/>
              </a:defRPr>
            </a:lvl1pPr>
          </a:lstStyle>
          <a:p>
            <a:fld id="{65B915DD-CF1F-46AD-B58E-90C85A8702D3}" type="datetimeFigureOut">
              <a:rPr lang="en-US" smtClean="0"/>
              <a:t>7/18/17</a:t>
            </a:fld>
            <a:endParaRPr lang="en-US"/>
          </a:p>
        </p:txBody>
      </p:sp>
      <p:sp>
        <p:nvSpPr>
          <p:cNvPr id="5" name="Footer Placeholder 4"/>
          <p:cNvSpPr>
            <a:spLocks noGrp="1"/>
          </p:cNvSpPr>
          <p:nvPr>
            <p:ph type="ftr" sz="quarter" idx="3"/>
          </p:nvPr>
        </p:nvSpPr>
        <p:spPr>
          <a:xfrm>
            <a:off x="971553" y="5969000"/>
            <a:ext cx="5479425" cy="279400"/>
          </a:xfrm>
          <a:prstGeom prst="rect">
            <a:avLst/>
          </a:prstGeom>
        </p:spPr>
        <p:txBody>
          <a:bodyPr vert="horz" lIns="81627" tIns="40814" rIns="81627" bIns="40814" rtlCol="0" anchor="ctr"/>
          <a:lstStyle>
            <a:lvl1pPr algn="l">
              <a:defRPr sz="9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8" y="5969000"/>
            <a:ext cx="407023" cy="279400"/>
          </a:xfrm>
          <a:prstGeom prst="rect">
            <a:avLst/>
          </a:prstGeom>
        </p:spPr>
        <p:txBody>
          <a:bodyPr vert="horz" lIns="81627" tIns="40814" rIns="81627" bIns="40814" rtlCol="0" anchor="ctr"/>
          <a:lstStyle>
            <a:lvl1pPr algn="r">
              <a:defRPr sz="900" b="0" i="0">
                <a:solidFill>
                  <a:schemeClr val="tx1"/>
                </a:solidFill>
                <a:effectLst/>
                <a:latin typeface="+mn-lt"/>
              </a:defRPr>
            </a:lvl1pPr>
          </a:lstStyle>
          <a:p>
            <a:fld id="{7E05F5D0-F371-4E9D-9646-A5CBC9637E0B}" type="slidenum">
              <a:rPr lang="en-US" smtClean="0"/>
              <a:t>‹#›</a:t>
            </a:fld>
            <a:endParaRPr lang="en-US"/>
          </a:p>
        </p:txBody>
      </p:sp>
    </p:spTree>
    <p:extLst>
      <p:ext uri="{BB962C8B-B14F-4D97-AF65-F5344CB8AC3E}">
        <p14:creationId xmlns:p14="http://schemas.microsoft.com/office/powerpoint/2010/main" val="2315892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08136" rtl="0" eaLnBrk="1" latinLnBrk="0" hangingPunct="1">
        <a:spcBef>
          <a:spcPct val="0"/>
        </a:spcBef>
        <a:buNone/>
        <a:defRPr sz="39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085" indent="-255085" algn="l" defTabSz="408136" rtl="0" eaLnBrk="1" latinLnBrk="0" hangingPunct="1">
        <a:spcBef>
          <a:spcPct val="20000"/>
        </a:spcBef>
        <a:spcAft>
          <a:spcPts val="536"/>
        </a:spcAft>
        <a:buClr>
          <a:schemeClr val="accent1"/>
        </a:buClr>
        <a:buSzPct val="115000"/>
        <a:buFont typeface="Arial"/>
        <a:buChar char="•"/>
        <a:defRPr sz="2800" kern="1200" cap="none">
          <a:solidFill>
            <a:schemeClr val="tx1">
              <a:lumMod val="85000"/>
              <a:lumOff val="15000"/>
            </a:schemeClr>
          </a:solidFill>
          <a:effectLst/>
          <a:latin typeface="+mn-lt"/>
          <a:ea typeface="+mn-ea"/>
          <a:cs typeface="+mn-cs"/>
        </a:defRPr>
      </a:lvl1pPr>
      <a:lvl2pPr marL="663221" indent="-255085" algn="l" defTabSz="408136" rtl="0" eaLnBrk="1" latinLnBrk="0" hangingPunct="1">
        <a:spcBef>
          <a:spcPct val="20000"/>
        </a:spcBef>
        <a:spcAft>
          <a:spcPts val="536"/>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2pPr>
      <a:lvl3pPr marL="1071358" indent="-255085" algn="l" defTabSz="408136" rtl="0" eaLnBrk="1" latinLnBrk="0" hangingPunct="1">
        <a:spcBef>
          <a:spcPct val="20000"/>
        </a:spcBef>
        <a:spcAft>
          <a:spcPts val="536"/>
        </a:spcAft>
        <a:buClr>
          <a:schemeClr val="accent1"/>
        </a:buClr>
        <a:buSzPct val="115000"/>
        <a:buFont typeface="Arial"/>
        <a:buChar char="•"/>
        <a:defRPr sz="2200" kern="1200" cap="none">
          <a:solidFill>
            <a:schemeClr val="tx1">
              <a:lumMod val="85000"/>
              <a:lumOff val="15000"/>
            </a:schemeClr>
          </a:solidFill>
          <a:effectLst/>
          <a:latin typeface="+mn-lt"/>
          <a:ea typeface="+mn-ea"/>
          <a:cs typeface="+mn-cs"/>
        </a:defRPr>
      </a:lvl3pPr>
      <a:lvl4pPr marL="1377460" indent="-153051" algn="l" defTabSz="408136" rtl="0" eaLnBrk="1" latinLnBrk="0" hangingPunct="1">
        <a:spcBef>
          <a:spcPct val="20000"/>
        </a:spcBef>
        <a:spcAft>
          <a:spcPts val="536"/>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4pPr>
      <a:lvl5pPr marL="1785596" indent="-153051" algn="l" defTabSz="408136" rtl="0" eaLnBrk="1" latinLnBrk="0" hangingPunct="1">
        <a:spcBef>
          <a:spcPct val="20000"/>
        </a:spcBef>
        <a:spcAft>
          <a:spcPts val="536"/>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5pPr>
      <a:lvl6pPr marL="2244750" indent="-204068" algn="l" defTabSz="408136" rtl="0" eaLnBrk="1" latinLnBrk="0" hangingPunct="1">
        <a:spcBef>
          <a:spcPct val="20000"/>
        </a:spcBef>
        <a:spcAft>
          <a:spcPts val="536"/>
        </a:spcAft>
        <a:buClr>
          <a:schemeClr val="accent1"/>
        </a:buClr>
        <a:buSzPct val="115000"/>
        <a:buFont typeface="Arial"/>
        <a:buChar char="•"/>
        <a:defRPr sz="1300" kern="1200" cap="none">
          <a:solidFill>
            <a:schemeClr val="tx1">
              <a:lumMod val="85000"/>
              <a:lumOff val="15000"/>
            </a:schemeClr>
          </a:solidFill>
          <a:effectLst/>
          <a:latin typeface="+mn-lt"/>
          <a:ea typeface="+mn-ea"/>
          <a:cs typeface="+mn-cs"/>
        </a:defRPr>
      </a:lvl6pPr>
      <a:lvl7pPr marL="2652885" indent="-204068" algn="l" defTabSz="408136" rtl="0" eaLnBrk="1" latinLnBrk="0" hangingPunct="1">
        <a:spcBef>
          <a:spcPct val="20000"/>
        </a:spcBef>
        <a:spcAft>
          <a:spcPts val="536"/>
        </a:spcAft>
        <a:buClr>
          <a:schemeClr val="accent1"/>
        </a:buClr>
        <a:buSzPct val="115000"/>
        <a:buFont typeface="Arial"/>
        <a:buChar char="•"/>
        <a:defRPr sz="1300" kern="1200" cap="none">
          <a:solidFill>
            <a:schemeClr val="tx1">
              <a:lumMod val="85000"/>
              <a:lumOff val="15000"/>
            </a:schemeClr>
          </a:solidFill>
          <a:effectLst/>
          <a:latin typeface="+mn-lt"/>
          <a:ea typeface="+mn-ea"/>
          <a:cs typeface="+mn-cs"/>
        </a:defRPr>
      </a:lvl7pPr>
      <a:lvl8pPr marL="3061021" indent="-204068" algn="l" defTabSz="408136" rtl="0" eaLnBrk="1" latinLnBrk="0" hangingPunct="1">
        <a:spcBef>
          <a:spcPct val="20000"/>
        </a:spcBef>
        <a:spcAft>
          <a:spcPts val="536"/>
        </a:spcAft>
        <a:buClr>
          <a:schemeClr val="accent1"/>
        </a:buClr>
        <a:buSzPct val="115000"/>
        <a:buFont typeface="Arial"/>
        <a:buChar char="•"/>
        <a:defRPr sz="1300" kern="1200" cap="none">
          <a:solidFill>
            <a:schemeClr val="tx1">
              <a:lumMod val="85000"/>
              <a:lumOff val="15000"/>
            </a:schemeClr>
          </a:solidFill>
          <a:effectLst/>
          <a:latin typeface="+mn-lt"/>
          <a:ea typeface="+mn-ea"/>
          <a:cs typeface="+mn-cs"/>
        </a:defRPr>
      </a:lvl8pPr>
      <a:lvl9pPr marL="3469158" indent="-204068" algn="l" defTabSz="408136" rtl="0" eaLnBrk="1" latinLnBrk="0" hangingPunct="1">
        <a:spcBef>
          <a:spcPct val="20000"/>
        </a:spcBef>
        <a:spcAft>
          <a:spcPts val="536"/>
        </a:spcAft>
        <a:buClr>
          <a:schemeClr val="accent1"/>
        </a:buClr>
        <a:buSzPct val="115000"/>
        <a:buFont typeface="Arial"/>
        <a:buChar char="•"/>
        <a:defRPr sz="1300" kern="1200" cap="none">
          <a:solidFill>
            <a:schemeClr val="tx1">
              <a:lumMod val="85000"/>
              <a:lumOff val="15000"/>
            </a:schemeClr>
          </a:solidFill>
          <a:effectLst/>
          <a:latin typeface="+mn-lt"/>
          <a:ea typeface="+mn-ea"/>
          <a:cs typeface="+mn-cs"/>
        </a:defRPr>
      </a:lvl9pPr>
    </p:bodyStyle>
    <p:otherStyle>
      <a:defPPr>
        <a:defRPr lang="en-US"/>
      </a:defPPr>
      <a:lvl1pPr marL="0" algn="l" defTabSz="408136" rtl="0" eaLnBrk="1" latinLnBrk="0" hangingPunct="1">
        <a:defRPr sz="1600" kern="1200">
          <a:solidFill>
            <a:schemeClr val="tx1"/>
          </a:solidFill>
          <a:latin typeface="+mn-lt"/>
          <a:ea typeface="+mn-ea"/>
          <a:cs typeface="+mn-cs"/>
        </a:defRPr>
      </a:lvl1pPr>
      <a:lvl2pPr marL="408136" algn="l" defTabSz="408136" rtl="0" eaLnBrk="1" latinLnBrk="0" hangingPunct="1">
        <a:defRPr sz="1600" kern="1200">
          <a:solidFill>
            <a:schemeClr val="tx1"/>
          </a:solidFill>
          <a:latin typeface="+mn-lt"/>
          <a:ea typeface="+mn-ea"/>
          <a:cs typeface="+mn-cs"/>
        </a:defRPr>
      </a:lvl2pPr>
      <a:lvl3pPr marL="816273" algn="l" defTabSz="408136" rtl="0" eaLnBrk="1" latinLnBrk="0" hangingPunct="1">
        <a:defRPr sz="1600" kern="1200">
          <a:solidFill>
            <a:schemeClr val="tx1"/>
          </a:solidFill>
          <a:latin typeface="+mn-lt"/>
          <a:ea typeface="+mn-ea"/>
          <a:cs typeface="+mn-cs"/>
        </a:defRPr>
      </a:lvl3pPr>
      <a:lvl4pPr marL="1224409" algn="l" defTabSz="408136" rtl="0" eaLnBrk="1" latinLnBrk="0" hangingPunct="1">
        <a:defRPr sz="1600" kern="1200">
          <a:solidFill>
            <a:schemeClr val="tx1"/>
          </a:solidFill>
          <a:latin typeface="+mn-lt"/>
          <a:ea typeface="+mn-ea"/>
          <a:cs typeface="+mn-cs"/>
        </a:defRPr>
      </a:lvl4pPr>
      <a:lvl5pPr marL="1632545" algn="l" defTabSz="408136" rtl="0" eaLnBrk="1" latinLnBrk="0" hangingPunct="1">
        <a:defRPr sz="1600" kern="1200">
          <a:solidFill>
            <a:schemeClr val="tx1"/>
          </a:solidFill>
          <a:latin typeface="+mn-lt"/>
          <a:ea typeface="+mn-ea"/>
          <a:cs typeface="+mn-cs"/>
        </a:defRPr>
      </a:lvl5pPr>
      <a:lvl6pPr marL="2040681" algn="l" defTabSz="408136" rtl="0" eaLnBrk="1" latinLnBrk="0" hangingPunct="1">
        <a:defRPr sz="1600" kern="1200">
          <a:solidFill>
            <a:schemeClr val="tx1"/>
          </a:solidFill>
          <a:latin typeface="+mn-lt"/>
          <a:ea typeface="+mn-ea"/>
          <a:cs typeface="+mn-cs"/>
        </a:defRPr>
      </a:lvl6pPr>
      <a:lvl7pPr marL="2448817" algn="l" defTabSz="408136" rtl="0" eaLnBrk="1" latinLnBrk="0" hangingPunct="1">
        <a:defRPr sz="1600" kern="1200">
          <a:solidFill>
            <a:schemeClr val="tx1"/>
          </a:solidFill>
          <a:latin typeface="+mn-lt"/>
          <a:ea typeface="+mn-ea"/>
          <a:cs typeface="+mn-cs"/>
        </a:defRPr>
      </a:lvl7pPr>
      <a:lvl8pPr marL="2856954" algn="l" defTabSz="408136" rtl="0" eaLnBrk="1" latinLnBrk="0" hangingPunct="1">
        <a:defRPr sz="1600" kern="1200">
          <a:solidFill>
            <a:schemeClr val="tx1"/>
          </a:solidFill>
          <a:latin typeface="+mn-lt"/>
          <a:ea typeface="+mn-ea"/>
          <a:cs typeface="+mn-cs"/>
        </a:defRPr>
      </a:lvl8pPr>
      <a:lvl9pPr marL="3265090" algn="l" defTabSz="40813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4.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1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008E29-5272-4DC3-A243-16DD42CC3C60}"/>
              </a:ext>
            </a:extLst>
          </p:cNvPr>
          <p:cNvSpPr>
            <a:spLocks noGrp="1"/>
          </p:cNvSpPr>
          <p:nvPr>
            <p:ph type="ctrTitle"/>
          </p:nvPr>
        </p:nvSpPr>
        <p:spPr/>
        <p:txBody>
          <a:bodyPr/>
          <a:lstStyle/>
          <a:p>
            <a:r>
              <a:rPr lang="en-US" dirty="0"/>
              <a:t>John Mason Peck</a:t>
            </a:r>
          </a:p>
        </p:txBody>
      </p:sp>
      <p:sp>
        <p:nvSpPr>
          <p:cNvPr id="3" name="Subtitle 2">
            <a:extLst>
              <a:ext uri="{FF2B5EF4-FFF2-40B4-BE49-F238E27FC236}">
                <a16:creationId xmlns="" xmlns:a16="http://schemas.microsoft.com/office/drawing/2014/main" id="{F83C740B-ECE7-4A87-B352-87FFBFF43D92}"/>
              </a:ext>
            </a:extLst>
          </p:cNvPr>
          <p:cNvSpPr>
            <a:spLocks noGrp="1"/>
          </p:cNvSpPr>
          <p:nvPr>
            <p:ph type="subTitle" idx="1"/>
          </p:nvPr>
        </p:nvSpPr>
        <p:spPr/>
        <p:txBody>
          <a:bodyPr>
            <a:normAutofit/>
          </a:bodyPr>
          <a:lstStyle/>
          <a:p>
            <a:r>
              <a:rPr lang="en-US" sz="2700" dirty="0"/>
              <a:t>The Man with Twenty Hands</a:t>
            </a:r>
          </a:p>
        </p:txBody>
      </p:sp>
    </p:spTree>
    <p:extLst>
      <p:ext uri="{BB962C8B-B14F-4D97-AF65-F5344CB8AC3E}">
        <p14:creationId xmlns:p14="http://schemas.microsoft.com/office/powerpoint/2010/main" val="9227606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E8884C-EE62-42EB-84AC-88796D7B0025}"/>
              </a:ext>
            </a:extLst>
          </p:cNvPr>
          <p:cNvSpPr>
            <a:spLocks noGrp="1"/>
          </p:cNvSpPr>
          <p:nvPr>
            <p:ph type="title"/>
          </p:nvPr>
        </p:nvSpPr>
        <p:spPr/>
        <p:txBody>
          <a:bodyPr/>
          <a:lstStyle/>
          <a:p>
            <a:r>
              <a:rPr lang="en-US" dirty="0"/>
              <a:t>Called to Preach?</a:t>
            </a:r>
          </a:p>
        </p:txBody>
      </p:sp>
      <p:sp>
        <p:nvSpPr>
          <p:cNvPr id="3" name="Content Placeholder 2">
            <a:extLst>
              <a:ext uri="{FF2B5EF4-FFF2-40B4-BE49-F238E27FC236}">
                <a16:creationId xmlns="" xmlns:a16="http://schemas.microsoft.com/office/drawing/2014/main" id="{AB80BDFE-3B3B-463A-8F54-54CCD132F093}"/>
              </a:ext>
            </a:extLst>
          </p:cNvPr>
          <p:cNvSpPr>
            <a:spLocks noGrp="1"/>
          </p:cNvSpPr>
          <p:nvPr>
            <p:ph idx="1"/>
          </p:nvPr>
        </p:nvSpPr>
        <p:spPr/>
        <p:txBody>
          <a:bodyPr>
            <a:normAutofit/>
          </a:bodyPr>
          <a:lstStyle/>
          <a:p>
            <a:r>
              <a:rPr lang="en-US" sz="2800" dirty="0"/>
              <a:t>Baptized Sept 13, 1811 and joined New Durham Baptist Church</a:t>
            </a:r>
          </a:p>
          <a:p>
            <a:r>
              <a:rPr lang="en-US" sz="2800" dirty="0" smtClean="0"/>
              <a:t>“</a:t>
            </a:r>
            <a:r>
              <a:rPr lang="en-US" sz="2800" dirty="0"/>
              <a:t>Improving his gift”</a:t>
            </a:r>
          </a:p>
          <a:p>
            <a:pPr lvl="1"/>
            <a:r>
              <a:rPr lang="en-US" sz="2400" dirty="0"/>
              <a:t>First sermon: Mark 16:15 – the Great Commission</a:t>
            </a:r>
          </a:p>
          <a:p>
            <a:pPr lvl="1"/>
            <a:r>
              <a:rPr lang="en-US" sz="2400" dirty="0"/>
              <a:t>Preached in surrounding areas, including </a:t>
            </a:r>
            <a:r>
              <a:rPr lang="en-US" sz="2400" dirty="0" smtClean="0"/>
              <a:t>Catskill</a:t>
            </a:r>
            <a:endParaRPr lang="en-US" sz="2400" dirty="0"/>
          </a:p>
        </p:txBody>
      </p:sp>
    </p:spTree>
    <p:extLst>
      <p:ext uri="{BB962C8B-B14F-4D97-AF65-F5344CB8AC3E}">
        <p14:creationId xmlns:p14="http://schemas.microsoft.com/office/powerpoint/2010/main" val="2224769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106614-770B-4EE5-B219-2C9E3C81369E}"/>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2D681B36-5A67-4D64-9A10-58633C422F43}"/>
              </a:ext>
            </a:extLst>
          </p:cNvPr>
          <p:cNvSpPr>
            <a:spLocks noGrp="1"/>
          </p:cNvSpPr>
          <p:nvPr>
            <p:ph idx="1"/>
          </p:nvPr>
        </p:nvSpPr>
        <p:spPr/>
        <p:txBody>
          <a:bodyPr>
            <a:normAutofit lnSpcReduction="10000"/>
          </a:bodyPr>
          <a:lstStyle/>
          <a:p>
            <a:r>
              <a:rPr lang="en-US" dirty="0"/>
              <a:t>Peck’s conclusion</a:t>
            </a:r>
            <a:r>
              <a:rPr lang="en-US" dirty="0" smtClean="0"/>
              <a:t>:</a:t>
            </a:r>
          </a:p>
          <a:p>
            <a:endParaRPr lang="en-US" dirty="0"/>
          </a:p>
          <a:p>
            <a:pPr marL="0" indent="0">
              <a:buNone/>
            </a:pPr>
            <a:r>
              <a:rPr lang="en-US" sz="2600" dirty="0"/>
              <a:t>“Blessed be God for his goodness to me. I consider myself under additional obligation, anew to devote myself unreservedly to his service.</a:t>
            </a:r>
            <a:r>
              <a:rPr lang="en-US" sz="2600" dirty="0" smtClean="0"/>
              <a:t>”</a:t>
            </a:r>
          </a:p>
          <a:p>
            <a:pPr marL="0" indent="0">
              <a:buNone/>
            </a:pPr>
            <a:endParaRPr lang="en-US" sz="2600" dirty="0"/>
          </a:p>
          <a:p>
            <a:r>
              <a:rPr lang="en-US" dirty="0"/>
              <a:t>He spent 10 weeks at home recovering</a:t>
            </a:r>
          </a:p>
        </p:txBody>
      </p:sp>
    </p:spTree>
    <p:extLst>
      <p:ext uri="{BB962C8B-B14F-4D97-AF65-F5344CB8AC3E}">
        <p14:creationId xmlns:p14="http://schemas.microsoft.com/office/powerpoint/2010/main" val="4252750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606956-7012-4BC0-BA32-9A364C457978}"/>
              </a:ext>
            </a:extLst>
          </p:cNvPr>
          <p:cNvSpPr>
            <a:spLocks noGrp="1"/>
          </p:cNvSpPr>
          <p:nvPr>
            <p:ph type="title"/>
          </p:nvPr>
        </p:nvSpPr>
        <p:spPr/>
        <p:txBody>
          <a:bodyPr/>
          <a:lstStyle/>
          <a:p>
            <a:r>
              <a:rPr lang="en-US" dirty="0"/>
              <a:t>Fifth Trip East</a:t>
            </a:r>
          </a:p>
        </p:txBody>
      </p:sp>
      <p:sp>
        <p:nvSpPr>
          <p:cNvPr id="3" name="Content Placeholder 2">
            <a:extLst>
              <a:ext uri="{FF2B5EF4-FFF2-40B4-BE49-F238E27FC236}">
                <a16:creationId xmlns="" xmlns:a16="http://schemas.microsoft.com/office/drawing/2014/main" id="{ADD40BA1-E66A-4EA1-9507-B7056B612731}"/>
              </a:ext>
            </a:extLst>
          </p:cNvPr>
          <p:cNvSpPr>
            <a:spLocks noGrp="1"/>
          </p:cNvSpPr>
          <p:nvPr>
            <p:ph idx="1"/>
          </p:nvPr>
        </p:nvSpPr>
        <p:spPr/>
        <p:txBody>
          <a:bodyPr>
            <a:normAutofit lnSpcReduction="10000"/>
          </a:bodyPr>
          <a:lstStyle/>
          <a:p>
            <a:r>
              <a:rPr lang="en-US" sz="2600" dirty="0"/>
              <a:t>R</a:t>
            </a:r>
            <a:r>
              <a:rPr lang="en-US" sz="2600" dirty="0" smtClean="0"/>
              <a:t>eturned </a:t>
            </a:r>
            <a:r>
              <a:rPr lang="en-US" sz="2600" dirty="0"/>
              <a:t>to Philadelphia in Apr 1844</a:t>
            </a:r>
          </a:p>
          <a:p>
            <a:pPr lvl="1"/>
            <a:r>
              <a:rPr lang="en-US" dirty="0" smtClean="0"/>
              <a:t>“</a:t>
            </a:r>
            <a:r>
              <a:rPr lang="en-US" dirty="0"/>
              <a:t>Give attendance to reading”</a:t>
            </a:r>
          </a:p>
          <a:p>
            <a:pPr lvl="1"/>
            <a:r>
              <a:rPr lang="en-US" dirty="0"/>
              <a:t>E</a:t>
            </a:r>
            <a:r>
              <a:rPr lang="en-US" dirty="0" smtClean="0"/>
              <a:t>diting </a:t>
            </a:r>
            <a:r>
              <a:rPr lang="en-US" dirty="0"/>
              <a:t>and publishing </a:t>
            </a:r>
          </a:p>
          <a:p>
            <a:pPr lvl="2"/>
            <a:r>
              <a:rPr lang="en-US" dirty="0"/>
              <a:t>Alexander Carson’s classic work on baptism</a:t>
            </a:r>
          </a:p>
          <a:p>
            <a:pPr lvl="2"/>
            <a:r>
              <a:rPr lang="en-US" dirty="0"/>
              <a:t>The works of the great Baptist theologian Andrew Fuller</a:t>
            </a:r>
          </a:p>
          <a:p>
            <a:pPr lvl="2"/>
            <a:r>
              <a:rPr lang="en-US" dirty="0"/>
              <a:t>Some of the works of British Baptist theologian Abraham Booth</a:t>
            </a:r>
          </a:p>
        </p:txBody>
      </p:sp>
    </p:spTree>
    <p:extLst>
      <p:ext uri="{BB962C8B-B14F-4D97-AF65-F5344CB8AC3E}">
        <p14:creationId xmlns:p14="http://schemas.microsoft.com/office/powerpoint/2010/main" val="2603025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21121F-0F5B-4382-8641-73316DAEF910}"/>
              </a:ext>
            </a:extLst>
          </p:cNvPr>
          <p:cNvSpPr>
            <a:spLocks noGrp="1"/>
          </p:cNvSpPr>
          <p:nvPr>
            <p:ph type="title"/>
          </p:nvPr>
        </p:nvSpPr>
        <p:spPr/>
        <p:txBody>
          <a:bodyPr/>
          <a:lstStyle/>
          <a:p>
            <a:r>
              <a:rPr lang="en-US" dirty="0"/>
              <a:t>Sixth Trip East</a:t>
            </a:r>
          </a:p>
        </p:txBody>
      </p:sp>
      <p:sp>
        <p:nvSpPr>
          <p:cNvPr id="3" name="Content Placeholder 2">
            <a:extLst>
              <a:ext uri="{FF2B5EF4-FFF2-40B4-BE49-F238E27FC236}">
                <a16:creationId xmlns="" xmlns:a16="http://schemas.microsoft.com/office/drawing/2014/main" id="{4C29D2AA-96F0-4FCA-88BD-6A4A8E0BFD55}"/>
              </a:ext>
            </a:extLst>
          </p:cNvPr>
          <p:cNvSpPr>
            <a:spLocks noGrp="1"/>
          </p:cNvSpPr>
          <p:nvPr>
            <p:ph idx="1"/>
          </p:nvPr>
        </p:nvSpPr>
        <p:spPr>
          <a:xfrm>
            <a:off x="971553" y="2556932"/>
            <a:ext cx="6101283" cy="3318936"/>
          </a:xfrm>
        </p:spPr>
        <p:txBody>
          <a:bodyPr>
            <a:normAutofit lnSpcReduction="10000"/>
          </a:bodyPr>
          <a:lstStyle/>
          <a:p>
            <a:r>
              <a:rPr lang="en-US" sz="2500" dirty="0"/>
              <a:t>On behalf of the Publication Society, 1845</a:t>
            </a:r>
          </a:p>
          <a:p>
            <a:pPr marL="816273" lvl="1" indent="-408136">
              <a:buFont typeface="+mj-lt"/>
              <a:buAutoNum type="arabicPeriod"/>
            </a:pPr>
            <a:r>
              <a:rPr lang="en-US" sz="2100" dirty="0"/>
              <a:t>Southern </a:t>
            </a:r>
            <a:r>
              <a:rPr lang="en-US" sz="2100" dirty="0" smtClean="0"/>
              <a:t>Baptists</a:t>
            </a:r>
            <a:endParaRPr lang="en-US" sz="2100" dirty="0"/>
          </a:p>
          <a:p>
            <a:pPr lvl="2"/>
            <a:r>
              <a:rPr lang="en-US" sz="2000" dirty="0"/>
              <a:t>Establishment of the </a:t>
            </a:r>
            <a:r>
              <a:rPr lang="en-US" sz="2000" dirty="0" smtClean="0"/>
              <a:t>SBC</a:t>
            </a:r>
            <a:endParaRPr lang="en-US" sz="2000" dirty="0"/>
          </a:p>
          <a:p>
            <a:pPr marL="816273" lvl="1" indent="-408136">
              <a:buFont typeface="+mj-lt"/>
              <a:buAutoNum type="arabicPeriod"/>
            </a:pPr>
            <a:r>
              <a:rPr lang="en-US" sz="2100" dirty="0"/>
              <a:t>Traveled extensively in NE (visited Maine), VA and </a:t>
            </a:r>
            <a:r>
              <a:rPr lang="en-US" sz="2100" dirty="0" smtClean="0"/>
              <a:t>NC</a:t>
            </a:r>
            <a:endParaRPr lang="en-US" sz="2100" dirty="0"/>
          </a:p>
          <a:p>
            <a:pPr marL="865336" lvl="1" indent="-457200">
              <a:buFont typeface="+mj-lt"/>
              <a:buAutoNum type="arabicPeriod"/>
            </a:pPr>
            <a:r>
              <a:rPr lang="en-US" sz="2100" dirty="0"/>
              <a:t>Attended final meeting of Triennial </a:t>
            </a:r>
            <a:r>
              <a:rPr lang="en-US" sz="2100" dirty="0" smtClean="0"/>
              <a:t>Convention</a:t>
            </a:r>
          </a:p>
          <a:p>
            <a:pPr marL="1273473" lvl="2" indent="-457200">
              <a:buFont typeface="+mj-lt"/>
              <a:buAutoNum type="arabicPeriod"/>
            </a:pPr>
            <a:r>
              <a:rPr lang="en-US" sz="1900" dirty="0" smtClean="0"/>
              <a:t>Constitution for new ABMU</a:t>
            </a:r>
          </a:p>
          <a:p>
            <a:pPr marL="1273473" lvl="2" indent="-457200">
              <a:buFont typeface="+mj-lt"/>
              <a:buAutoNum type="arabicPeriod"/>
            </a:pPr>
            <a:r>
              <a:rPr lang="en-US" sz="1900" dirty="0" err="1" smtClean="0"/>
              <a:t>Adoniram</a:t>
            </a:r>
            <a:r>
              <a:rPr lang="en-US" sz="1900" dirty="0" smtClean="0"/>
              <a:t> Judson</a:t>
            </a:r>
            <a:endParaRPr lang="en-US" sz="1900" dirty="0"/>
          </a:p>
          <a:p>
            <a:pPr marL="408136" lvl="1" indent="0">
              <a:buNone/>
            </a:pPr>
            <a:endParaRPr lang="en-US" sz="2100" dirty="0"/>
          </a:p>
        </p:txBody>
      </p:sp>
      <p:pic>
        <p:nvPicPr>
          <p:cNvPr id="4" name="Picture 3"/>
          <p:cNvPicPr>
            <a:picLocks noChangeAspect="1"/>
          </p:cNvPicPr>
          <p:nvPr/>
        </p:nvPicPr>
        <p:blipFill>
          <a:blip r:embed="rId3"/>
          <a:stretch>
            <a:fillRect/>
          </a:stretch>
        </p:blipFill>
        <p:spPr>
          <a:xfrm>
            <a:off x="7061185" y="4003524"/>
            <a:ext cx="1590512" cy="2114248"/>
          </a:xfrm>
          <a:prstGeom prst="rect">
            <a:avLst/>
          </a:prstGeom>
        </p:spPr>
      </p:pic>
    </p:spTree>
    <p:extLst>
      <p:ext uri="{BB962C8B-B14F-4D97-AF65-F5344CB8AC3E}">
        <p14:creationId xmlns:p14="http://schemas.microsoft.com/office/powerpoint/2010/main" val="1933459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9E5705-CDF8-45F0-B1AD-01D7847D3A58}"/>
              </a:ext>
            </a:extLst>
          </p:cNvPr>
          <p:cNvSpPr>
            <a:spLocks noGrp="1"/>
          </p:cNvSpPr>
          <p:nvPr>
            <p:ph type="title"/>
          </p:nvPr>
        </p:nvSpPr>
        <p:spPr/>
        <p:txBody>
          <a:bodyPr>
            <a:normAutofit/>
          </a:bodyPr>
          <a:lstStyle/>
          <a:p>
            <a:r>
              <a:rPr lang="en-US" sz="4200" dirty="0"/>
              <a:t>Final Ministries</a:t>
            </a:r>
          </a:p>
        </p:txBody>
      </p:sp>
      <p:sp>
        <p:nvSpPr>
          <p:cNvPr id="3" name="Text Placeholder 2">
            <a:extLst>
              <a:ext uri="{FF2B5EF4-FFF2-40B4-BE49-F238E27FC236}">
                <a16:creationId xmlns="" xmlns:a16="http://schemas.microsoft.com/office/drawing/2014/main" id="{D4C98A01-A25E-4444-B5AF-D8EDA1CC25FE}"/>
              </a:ext>
            </a:extLst>
          </p:cNvPr>
          <p:cNvSpPr>
            <a:spLocks noGrp="1"/>
          </p:cNvSpPr>
          <p:nvPr>
            <p:ph type="body" idx="1"/>
          </p:nvPr>
        </p:nvSpPr>
        <p:spPr>
          <a:xfrm>
            <a:off x="1511300" y="3846053"/>
            <a:ext cx="6119018" cy="1420145"/>
          </a:xfrm>
        </p:spPr>
        <p:txBody>
          <a:bodyPr>
            <a:noAutofit/>
          </a:bodyPr>
          <a:lstStyle/>
          <a:p>
            <a:r>
              <a:rPr lang="en-US" sz="3000" dirty="0"/>
              <a:t>1845 – 1858</a:t>
            </a:r>
          </a:p>
          <a:p>
            <a:r>
              <a:rPr lang="en-US" sz="3000" dirty="0"/>
              <a:t>(Ages 56 – </a:t>
            </a:r>
            <a:r>
              <a:rPr lang="en-US" sz="3000" dirty="0" smtClean="0"/>
              <a:t>68)</a:t>
            </a:r>
            <a:endParaRPr lang="en-US" sz="3000" dirty="0"/>
          </a:p>
        </p:txBody>
      </p:sp>
    </p:spTree>
    <p:extLst>
      <p:ext uri="{BB962C8B-B14F-4D97-AF65-F5344CB8AC3E}">
        <p14:creationId xmlns:p14="http://schemas.microsoft.com/office/powerpoint/2010/main" val="939570178"/>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A774C5-1010-45B5-A9CF-8923EA3030EA}"/>
              </a:ext>
            </a:extLst>
          </p:cNvPr>
          <p:cNvSpPr>
            <a:spLocks noGrp="1"/>
          </p:cNvSpPr>
          <p:nvPr>
            <p:ph type="title"/>
          </p:nvPr>
        </p:nvSpPr>
        <p:spPr/>
        <p:txBody>
          <a:bodyPr/>
          <a:lstStyle/>
          <a:p>
            <a:r>
              <a:rPr lang="en-US" dirty="0"/>
              <a:t>Settling Down</a:t>
            </a:r>
          </a:p>
        </p:txBody>
      </p:sp>
      <p:sp>
        <p:nvSpPr>
          <p:cNvPr id="3" name="Content Placeholder 2">
            <a:extLst>
              <a:ext uri="{FF2B5EF4-FFF2-40B4-BE49-F238E27FC236}">
                <a16:creationId xmlns="" xmlns:a16="http://schemas.microsoft.com/office/drawing/2014/main" id="{D8C4CDCA-EFE4-447D-9F27-446FD40D8F25}"/>
              </a:ext>
            </a:extLst>
          </p:cNvPr>
          <p:cNvSpPr>
            <a:spLocks noGrp="1"/>
          </p:cNvSpPr>
          <p:nvPr>
            <p:ph idx="1"/>
          </p:nvPr>
        </p:nvSpPr>
        <p:spPr/>
        <p:txBody>
          <a:bodyPr>
            <a:normAutofit/>
          </a:bodyPr>
          <a:lstStyle/>
          <a:p>
            <a:r>
              <a:rPr lang="en-US" dirty="0"/>
              <a:t>Local work in the late 1840s</a:t>
            </a:r>
          </a:p>
          <a:p>
            <a:pPr lvl="1"/>
            <a:r>
              <a:rPr lang="en-US" dirty="0"/>
              <a:t>P</a:t>
            </a:r>
            <a:r>
              <a:rPr lang="en-US" dirty="0" smtClean="0"/>
              <a:t>art</a:t>
            </a:r>
            <a:r>
              <a:rPr lang="en-US" dirty="0"/>
              <a:t>-time pastor or stated supply for Baptist churches in Troy, Edwardsville, Belleville, and </a:t>
            </a:r>
            <a:r>
              <a:rPr lang="en-US" dirty="0" smtClean="0"/>
              <a:t>Bethel</a:t>
            </a:r>
          </a:p>
          <a:p>
            <a:pPr lvl="1"/>
            <a:r>
              <a:rPr lang="en-US" dirty="0" smtClean="0"/>
              <a:t>Interim </a:t>
            </a:r>
            <a:r>
              <a:rPr lang="en-US" dirty="0"/>
              <a:t>pastor for 9 months in St. Louis (1849) </a:t>
            </a:r>
            <a:endParaRPr lang="en-US" dirty="0" smtClean="0"/>
          </a:p>
          <a:p>
            <a:pPr lvl="1"/>
            <a:r>
              <a:rPr lang="en-US" dirty="0" smtClean="0"/>
              <a:t>Pastor </a:t>
            </a:r>
            <a:r>
              <a:rPr lang="en-US" dirty="0"/>
              <a:t>of Bethel Baptist Church, Bethel, IL (1849-52)</a:t>
            </a:r>
          </a:p>
        </p:txBody>
      </p:sp>
    </p:spTree>
    <p:extLst>
      <p:ext uri="{BB962C8B-B14F-4D97-AF65-F5344CB8AC3E}">
        <p14:creationId xmlns:p14="http://schemas.microsoft.com/office/powerpoint/2010/main" val="17408907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FD5F2C-291D-4F58-8EF5-1F97AAE0B91E}"/>
              </a:ext>
            </a:extLst>
          </p:cNvPr>
          <p:cNvSpPr>
            <a:spLocks noGrp="1"/>
          </p:cNvSpPr>
          <p:nvPr>
            <p:ph type="title"/>
          </p:nvPr>
        </p:nvSpPr>
        <p:spPr/>
        <p:txBody>
          <a:bodyPr/>
          <a:lstStyle/>
          <a:p>
            <a:r>
              <a:rPr lang="en-US" dirty="0"/>
              <a:t>Trials</a:t>
            </a:r>
          </a:p>
        </p:txBody>
      </p:sp>
      <p:sp>
        <p:nvSpPr>
          <p:cNvPr id="3" name="Content Placeholder 2">
            <a:extLst>
              <a:ext uri="{FF2B5EF4-FFF2-40B4-BE49-F238E27FC236}">
                <a16:creationId xmlns="" xmlns:a16="http://schemas.microsoft.com/office/drawing/2014/main" id="{940D941F-5B62-406A-93FE-A21D0B6D2B87}"/>
              </a:ext>
            </a:extLst>
          </p:cNvPr>
          <p:cNvSpPr>
            <a:spLocks noGrp="1"/>
          </p:cNvSpPr>
          <p:nvPr>
            <p:ph idx="1"/>
          </p:nvPr>
        </p:nvSpPr>
        <p:spPr/>
        <p:txBody>
          <a:bodyPr>
            <a:normAutofit fontScale="92500"/>
          </a:bodyPr>
          <a:lstStyle/>
          <a:p>
            <a:r>
              <a:rPr lang="en-US" sz="2600" dirty="0"/>
              <a:t>Fire destroyed most of the buildings at the Shurtleff College in 1852</a:t>
            </a:r>
          </a:p>
          <a:p>
            <a:pPr lvl="1"/>
            <a:r>
              <a:rPr lang="en-US" dirty="0"/>
              <a:t>Personal library – largest in the West – destroyed</a:t>
            </a:r>
          </a:p>
          <a:p>
            <a:pPr lvl="1"/>
            <a:r>
              <a:rPr lang="en-US" dirty="0"/>
              <a:t>Final trip east to raise money to rebuild</a:t>
            </a:r>
          </a:p>
          <a:p>
            <a:pPr lvl="1"/>
            <a:r>
              <a:rPr lang="en-US" dirty="0"/>
              <a:t>Stopping in Louisville, he presented a plan for a Baptist Historical Society</a:t>
            </a:r>
          </a:p>
          <a:p>
            <a:pPr lvl="1"/>
            <a:r>
              <a:rPr lang="en-US" dirty="0"/>
              <a:t>Received an honorary doctorate from Harvard University</a:t>
            </a:r>
          </a:p>
        </p:txBody>
      </p:sp>
    </p:spTree>
    <p:extLst>
      <p:ext uri="{BB962C8B-B14F-4D97-AF65-F5344CB8AC3E}">
        <p14:creationId xmlns:p14="http://schemas.microsoft.com/office/powerpoint/2010/main" val="876743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E09206-A10C-42BA-924F-4FC3D6A893EC}"/>
              </a:ext>
            </a:extLst>
          </p:cNvPr>
          <p:cNvSpPr>
            <a:spLocks noGrp="1"/>
          </p:cNvSpPr>
          <p:nvPr>
            <p:ph type="title"/>
          </p:nvPr>
        </p:nvSpPr>
        <p:spPr/>
        <p:txBody>
          <a:bodyPr/>
          <a:lstStyle/>
          <a:p>
            <a:r>
              <a:rPr lang="en-US" dirty="0"/>
              <a:t>Trials</a:t>
            </a:r>
          </a:p>
        </p:txBody>
      </p:sp>
      <p:sp>
        <p:nvSpPr>
          <p:cNvPr id="3" name="Content Placeholder 2">
            <a:extLst>
              <a:ext uri="{FF2B5EF4-FFF2-40B4-BE49-F238E27FC236}">
                <a16:creationId xmlns="" xmlns:a16="http://schemas.microsoft.com/office/drawing/2014/main" id="{C8482584-F427-46D2-B5CD-D2D2058D23D6}"/>
              </a:ext>
            </a:extLst>
          </p:cNvPr>
          <p:cNvSpPr>
            <a:spLocks noGrp="1"/>
          </p:cNvSpPr>
          <p:nvPr>
            <p:ph idx="1"/>
          </p:nvPr>
        </p:nvSpPr>
        <p:spPr/>
        <p:txBody>
          <a:bodyPr>
            <a:normAutofit/>
          </a:bodyPr>
          <a:lstStyle/>
          <a:p>
            <a:r>
              <a:rPr lang="en-US" sz="2600" dirty="0"/>
              <a:t>Pastor of Covington Baptist Church, near Cincinnati, 1853</a:t>
            </a:r>
          </a:p>
          <a:p>
            <a:pPr lvl="1"/>
            <a:r>
              <a:rPr lang="en-US" dirty="0"/>
              <a:t>After just 3 ½ months, his health forced him to resign</a:t>
            </a:r>
          </a:p>
          <a:p>
            <a:pPr lvl="1"/>
            <a:r>
              <a:rPr lang="en-US" dirty="0"/>
              <a:t>His doctor told him he must give up full-time work</a:t>
            </a:r>
          </a:p>
          <a:p>
            <a:r>
              <a:rPr lang="en-US" sz="2600" dirty="0" smtClean="0"/>
              <a:t>His </a:t>
            </a:r>
            <a:r>
              <a:rPr lang="en-US" sz="2600" dirty="0"/>
              <a:t>son Hervey died Jan 17, 1856, age 41</a:t>
            </a:r>
          </a:p>
        </p:txBody>
      </p:sp>
    </p:spTree>
    <p:extLst>
      <p:ext uri="{BB962C8B-B14F-4D97-AF65-F5344CB8AC3E}">
        <p14:creationId xmlns:p14="http://schemas.microsoft.com/office/powerpoint/2010/main" val="902985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65A63-0756-45D7-9135-0C31CA7B2259}"/>
              </a:ext>
            </a:extLst>
          </p:cNvPr>
          <p:cNvSpPr>
            <a:spLocks noGrp="1"/>
          </p:cNvSpPr>
          <p:nvPr>
            <p:ph type="title"/>
          </p:nvPr>
        </p:nvSpPr>
        <p:spPr/>
        <p:txBody>
          <a:bodyPr/>
          <a:lstStyle/>
          <a:p>
            <a:r>
              <a:rPr lang="en-US" dirty="0"/>
              <a:t>Trials</a:t>
            </a:r>
          </a:p>
        </p:txBody>
      </p:sp>
      <p:sp>
        <p:nvSpPr>
          <p:cNvPr id="3" name="Content Placeholder 2">
            <a:extLst>
              <a:ext uri="{FF2B5EF4-FFF2-40B4-BE49-F238E27FC236}">
                <a16:creationId xmlns="" xmlns:a16="http://schemas.microsoft.com/office/drawing/2014/main" id="{F6855410-0B66-4EBF-84F6-8702F0E92866}"/>
              </a:ext>
            </a:extLst>
          </p:cNvPr>
          <p:cNvSpPr>
            <a:spLocks noGrp="1"/>
          </p:cNvSpPr>
          <p:nvPr>
            <p:ph idx="1"/>
          </p:nvPr>
        </p:nvSpPr>
        <p:spPr/>
        <p:txBody>
          <a:bodyPr>
            <a:normAutofit/>
          </a:bodyPr>
          <a:lstStyle/>
          <a:p>
            <a:r>
              <a:rPr lang="en-US" dirty="0"/>
              <a:t>In Nov 1856, Sarah Peck passed away</a:t>
            </a:r>
          </a:p>
          <a:p>
            <a:r>
              <a:rPr lang="en-US" dirty="0"/>
              <a:t>“A Model Wife and Mother”</a:t>
            </a:r>
          </a:p>
          <a:p>
            <a:pPr lvl="1"/>
            <a:r>
              <a:rPr lang="en-US" dirty="0"/>
              <a:t>Peck wrote a tribute to Sarah in the April and May, 1857, issues of </a:t>
            </a:r>
            <a:r>
              <a:rPr lang="en-US" i="1" dirty="0"/>
              <a:t>Baptist Family Magazine</a:t>
            </a:r>
            <a:endParaRPr lang="en-US" dirty="0"/>
          </a:p>
          <a:p>
            <a:endParaRPr lang="en-US" sz="2500" dirty="0"/>
          </a:p>
        </p:txBody>
      </p:sp>
    </p:spTree>
    <p:extLst>
      <p:ext uri="{BB962C8B-B14F-4D97-AF65-F5344CB8AC3E}">
        <p14:creationId xmlns:p14="http://schemas.microsoft.com/office/powerpoint/2010/main" val="20957059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Trials</a:t>
            </a:r>
          </a:p>
        </p:txBody>
      </p:sp>
      <p:sp>
        <p:nvSpPr>
          <p:cNvPr id="3" name="Content Placeholder 2"/>
          <p:cNvSpPr>
            <a:spLocks noGrp="1"/>
          </p:cNvSpPr>
          <p:nvPr>
            <p:ph idx="1"/>
          </p:nvPr>
        </p:nvSpPr>
        <p:spPr/>
        <p:txBody>
          <a:bodyPr>
            <a:normAutofit/>
          </a:bodyPr>
          <a:lstStyle/>
          <a:p>
            <a:pPr marL="0" indent="0">
              <a:buNone/>
            </a:pPr>
            <a:r>
              <a:rPr lang="en-US" dirty="0"/>
              <a:t>“The wife I have loved was an extraordinary wife and mother, and I think, in justice to her memory, and as an illustration of my poor labors, I ought to devote one reminiscence to her, as a remarkable help-mate in all my labors and efforts. I have never thought it expedient and proper to write or speak in praise of my late dear wife while living; </a:t>
            </a:r>
            <a:endParaRPr lang="en-US" sz="2500" dirty="0"/>
          </a:p>
          <a:p>
            <a:pPr marL="0" indent="0">
              <a:buNone/>
            </a:pPr>
            <a:endParaRPr lang="en-US" dirty="0"/>
          </a:p>
        </p:txBody>
      </p:sp>
    </p:spTree>
    <p:extLst>
      <p:ext uri="{BB962C8B-B14F-4D97-AF65-F5344CB8AC3E}">
        <p14:creationId xmlns:p14="http://schemas.microsoft.com/office/powerpoint/2010/main" val="5503437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2D4778-1088-4C68-942B-241BF9DE783D}"/>
              </a:ext>
            </a:extLst>
          </p:cNvPr>
          <p:cNvSpPr>
            <a:spLocks noGrp="1"/>
          </p:cNvSpPr>
          <p:nvPr>
            <p:ph type="title"/>
          </p:nvPr>
        </p:nvSpPr>
        <p:spPr/>
        <p:txBody>
          <a:bodyPr/>
          <a:lstStyle/>
          <a:p>
            <a:r>
              <a:rPr lang="en-US" dirty="0"/>
              <a:t>Trials</a:t>
            </a:r>
          </a:p>
        </p:txBody>
      </p:sp>
      <p:sp>
        <p:nvSpPr>
          <p:cNvPr id="3" name="Content Placeholder 2">
            <a:extLst>
              <a:ext uri="{FF2B5EF4-FFF2-40B4-BE49-F238E27FC236}">
                <a16:creationId xmlns="" xmlns:a16="http://schemas.microsoft.com/office/drawing/2014/main" id="{3A0C120F-5DD5-49EF-99F0-E54D8410D251}"/>
              </a:ext>
            </a:extLst>
          </p:cNvPr>
          <p:cNvSpPr>
            <a:spLocks noGrp="1"/>
          </p:cNvSpPr>
          <p:nvPr>
            <p:ph idx="1"/>
          </p:nvPr>
        </p:nvSpPr>
        <p:spPr/>
        <p:txBody>
          <a:bodyPr>
            <a:normAutofit fontScale="92500" lnSpcReduction="10000"/>
          </a:bodyPr>
          <a:lstStyle/>
          <a:p>
            <a:pPr marL="0" indent="0">
              <a:buNone/>
            </a:pPr>
            <a:r>
              <a:rPr lang="en-US" dirty="0"/>
              <a:t>“but now she has finished her course, it ought to be known in what sense, and to what extent she was the help-mate, pre-eminently, in every department of labor her husband undertook. I now assure all my friends that had not that woman possessed the principles, and been the wise, prudent, self-denying HEAD, and government of my family she was, I could not have made half the sacrifices, and performed half the services my kind friends have attributed to me.</a:t>
            </a:r>
            <a:r>
              <a:rPr lang="en-US" dirty="0" smtClean="0"/>
              <a:t>”</a:t>
            </a:r>
            <a:endParaRPr lang="en-US" dirty="0"/>
          </a:p>
        </p:txBody>
      </p:sp>
    </p:spTree>
    <p:extLst>
      <p:ext uri="{BB962C8B-B14F-4D97-AF65-F5344CB8AC3E}">
        <p14:creationId xmlns:p14="http://schemas.microsoft.com/office/powerpoint/2010/main" val="1949438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32E655-A21A-4C25-BC47-902CBCE3DAD7}"/>
              </a:ext>
            </a:extLst>
          </p:cNvPr>
          <p:cNvSpPr>
            <a:spLocks noGrp="1"/>
          </p:cNvSpPr>
          <p:nvPr>
            <p:ph type="title"/>
          </p:nvPr>
        </p:nvSpPr>
        <p:spPr/>
        <p:txBody>
          <a:bodyPr/>
          <a:lstStyle/>
          <a:p>
            <a:r>
              <a:rPr lang="en-US" dirty="0"/>
              <a:t>Called to Preach?</a:t>
            </a:r>
          </a:p>
        </p:txBody>
      </p:sp>
      <p:sp>
        <p:nvSpPr>
          <p:cNvPr id="3" name="Content Placeholder 2">
            <a:extLst>
              <a:ext uri="{FF2B5EF4-FFF2-40B4-BE49-F238E27FC236}">
                <a16:creationId xmlns="" xmlns:a16="http://schemas.microsoft.com/office/drawing/2014/main" id="{8AAB87E3-59FC-40EC-A6E0-0181A4F5C0B8}"/>
              </a:ext>
            </a:extLst>
          </p:cNvPr>
          <p:cNvSpPr>
            <a:spLocks noGrp="1"/>
          </p:cNvSpPr>
          <p:nvPr>
            <p:ph idx="1"/>
          </p:nvPr>
        </p:nvSpPr>
        <p:spPr/>
        <p:txBody>
          <a:bodyPr>
            <a:normAutofit/>
          </a:bodyPr>
          <a:lstStyle/>
          <a:p>
            <a:r>
              <a:rPr lang="en-US" sz="2800" dirty="0"/>
              <a:t>Pastor Peck</a:t>
            </a:r>
          </a:p>
          <a:p>
            <a:pPr lvl="1"/>
            <a:r>
              <a:rPr lang="en-US" sz="2400" dirty="0"/>
              <a:t>Pastor at Catskill – no salary</a:t>
            </a:r>
          </a:p>
          <a:p>
            <a:pPr lvl="1"/>
            <a:r>
              <a:rPr lang="en-US" sz="2400" dirty="0"/>
              <a:t>Weekly offering – about $1/week</a:t>
            </a:r>
          </a:p>
          <a:p>
            <a:r>
              <a:rPr lang="en-US" sz="2800" dirty="0" smtClean="0"/>
              <a:t>Daughter </a:t>
            </a:r>
            <a:r>
              <a:rPr lang="en-US" sz="2800" dirty="0"/>
              <a:t>Hannah born July 10, 1812 (1</a:t>
            </a:r>
            <a:r>
              <a:rPr lang="en-US" sz="2800" baseline="30000" dirty="0"/>
              <a:t>st</a:t>
            </a:r>
            <a:r>
              <a:rPr lang="en-US" sz="2800" dirty="0"/>
              <a:t> daughter/2</a:t>
            </a:r>
            <a:r>
              <a:rPr lang="en-US" sz="2800" dirty="0" smtClean="0"/>
              <a:t>)</a:t>
            </a:r>
          </a:p>
          <a:p>
            <a:r>
              <a:rPr lang="en-US" sz="2800" dirty="0"/>
              <a:t>Ordained to preach June 9, 1813</a:t>
            </a:r>
          </a:p>
          <a:p>
            <a:endParaRPr lang="en-US" sz="2500" dirty="0"/>
          </a:p>
        </p:txBody>
      </p:sp>
    </p:spTree>
    <p:extLst>
      <p:ext uri="{BB962C8B-B14F-4D97-AF65-F5344CB8AC3E}">
        <p14:creationId xmlns:p14="http://schemas.microsoft.com/office/powerpoint/2010/main" val="3808230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A2426-589E-4CA3-9E39-F11024DA7796}"/>
              </a:ext>
            </a:extLst>
          </p:cNvPr>
          <p:cNvSpPr>
            <a:spLocks noGrp="1"/>
          </p:cNvSpPr>
          <p:nvPr>
            <p:ph type="title"/>
          </p:nvPr>
        </p:nvSpPr>
        <p:spPr/>
        <p:txBody>
          <a:bodyPr/>
          <a:lstStyle/>
          <a:p>
            <a:r>
              <a:rPr lang="en-US" dirty="0"/>
              <a:t>Final Trip</a:t>
            </a:r>
          </a:p>
        </p:txBody>
      </p:sp>
      <p:sp>
        <p:nvSpPr>
          <p:cNvPr id="3" name="Content Placeholder 2">
            <a:extLst>
              <a:ext uri="{FF2B5EF4-FFF2-40B4-BE49-F238E27FC236}">
                <a16:creationId xmlns="" xmlns:a16="http://schemas.microsoft.com/office/drawing/2014/main" id="{3E8229F7-A5E3-42F8-AB97-16513B6678F7}"/>
              </a:ext>
            </a:extLst>
          </p:cNvPr>
          <p:cNvSpPr>
            <a:spLocks noGrp="1"/>
          </p:cNvSpPr>
          <p:nvPr>
            <p:ph idx="1"/>
          </p:nvPr>
        </p:nvSpPr>
        <p:spPr/>
        <p:txBody>
          <a:bodyPr>
            <a:normAutofit lnSpcReduction="10000"/>
          </a:bodyPr>
          <a:lstStyle/>
          <a:p>
            <a:r>
              <a:rPr lang="en-US" dirty="0"/>
              <a:t>Western Trip (July – Sept 1857)</a:t>
            </a:r>
          </a:p>
          <a:p>
            <a:pPr lvl="1"/>
            <a:r>
              <a:rPr lang="en-US" dirty="0"/>
              <a:t>He traveled up the Mississippi as far as Galena</a:t>
            </a:r>
          </a:p>
          <a:p>
            <a:pPr lvl="1"/>
            <a:r>
              <a:rPr lang="en-US" dirty="0"/>
              <a:t>Saw children and grandchildren (most of whom lived in IA)</a:t>
            </a:r>
          </a:p>
          <a:p>
            <a:pPr lvl="1"/>
            <a:r>
              <a:rPr lang="en-US" dirty="0"/>
              <a:t>Entered Wisconsin and visited Madison</a:t>
            </a:r>
          </a:p>
          <a:p>
            <a:pPr lvl="1"/>
            <a:r>
              <a:rPr lang="en-US" dirty="0"/>
              <a:t>Visited Chicago where he was hosted by the mayor of the city</a:t>
            </a:r>
          </a:p>
          <a:p>
            <a:pPr lvl="1"/>
            <a:endParaRPr lang="en-US" sz="2100" dirty="0"/>
          </a:p>
        </p:txBody>
      </p:sp>
    </p:spTree>
    <p:extLst>
      <p:ext uri="{BB962C8B-B14F-4D97-AF65-F5344CB8AC3E}">
        <p14:creationId xmlns:p14="http://schemas.microsoft.com/office/powerpoint/2010/main" val="825305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AC63E-813D-496B-8E8D-2D7B2D27E031}"/>
              </a:ext>
            </a:extLst>
          </p:cNvPr>
          <p:cNvSpPr>
            <a:spLocks noGrp="1"/>
          </p:cNvSpPr>
          <p:nvPr>
            <p:ph type="title"/>
          </p:nvPr>
        </p:nvSpPr>
        <p:spPr/>
        <p:txBody>
          <a:bodyPr/>
          <a:lstStyle/>
          <a:p>
            <a:r>
              <a:rPr lang="en-US" dirty="0"/>
              <a:t>Final </a:t>
            </a:r>
            <a:r>
              <a:rPr lang="en-US" dirty="0" err="1"/>
              <a:t>Final</a:t>
            </a:r>
            <a:r>
              <a:rPr lang="en-US" dirty="0"/>
              <a:t> Trip</a:t>
            </a:r>
          </a:p>
        </p:txBody>
      </p:sp>
      <p:sp>
        <p:nvSpPr>
          <p:cNvPr id="3" name="Content Placeholder 2">
            <a:extLst>
              <a:ext uri="{FF2B5EF4-FFF2-40B4-BE49-F238E27FC236}">
                <a16:creationId xmlns="" xmlns:a16="http://schemas.microsoft.com/office/drawing/2014/main" id="{555016E3-FDE0-40A9-8D27-D696A1F61D70}"/>
              </a:ext>
            </a:extLst>
          </p:cNvPr>
          <p:cNvSpPr>
            <a:spLocks noGrp="1"/>
          </p:cNvSpPr>
          <p:nvPr>
            <p:ph idx="1"/>
          </p:nvPr>
        </p:nvSpPr>
        <p:spPr/>
        <p:txBody>
          <a:bodyPr>
            <a:normAutofit/>
          </a:bodyPr>
          <a:lstStyle/>
          <a:p>
            <a:r>
              <a:rPr lang="en-US" dirty="0"/>
              <a:t>Health began to fail in early 1858</a:t>
            </a:r>
          </a:p>
          <a:p>
            <a:r>
              <a:rPr lang="en-US" dirty="0"/>
              <a:t>Peck passed away on Sunday, Mar 14, 1858</a:t>
            </a:r>
          </a:p>
          <a:p>
            <a:pPr lvl="1"/>
            <a:r>
              <a:rPr lang="en-US" dirty="0" smtClean="0"/>
              <a:t>68 </a:t>
            </a:r>
            <a:r>
              <a:rPr lang="en-US" dirty="0"/>
              <a:t>years old</a:t>
            </a:r>
          </a:p>
          <a:p>
            <a:pPr lvl="1"/>
            <a:r>
              <a:rPr lang="en-US" dirty="0"/>
              <a:t>B</a:t>
            </a:r>
            <a:r>
              <a:rPr lang="en-US" dirty="0" smtClean="0"/>
              <a:t>uried </a:t>
            </a:r>
            <a:r>
              <a:rPr lang="en-US" dirty="0"/>
              <a:t>in St. Louis</a:t>
            </a:r>
          </a:p>
        </p:txBody>
      </p:sp>
    </p:spTree>
    <p:extLst>
      <p:ext uri="{BB962C8B-B14F-4D97-AF65-F5344CB8AC3E}">
        <p14:creationId xmlns:p14="http://schemas.microsoft.com/office/powerpoint/2010/main" val="2807808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B7EFBB-923D-48EE-AC02-4F970E1F4D24}"/>
              </a:ext>
            </a:extLst>
          </p:cNvPr>
          <p:cNvSpPr>
            <a:spLocks noGrp="1"/>
          </p:cNvSpPr>
          <p:nvPr>
            <p:ph type="title"/>
          </p:nvPr>
        </p:nvSpPr>
        <p:spPr/>
        <p:txBody>
          <a:bodyPr/>
          <a:lstStyle/>
          <a:p>
            <a:r>
              <a:rPr lang="en-US" dirty="0"/>
              <a:t>Jeter on Peck’s Character</a:t>
            </a:r>
          </a:p>
        </p:txBody>
      </p:sp>
      <p:sp>
        <p:nvSpPr>
          <p:cNvPr id="3" name="Content Placeholder 2">
            <a:extLst>
              <a:ext uri="{FF2B5EF4-FFF2-40B4-BE49-F238E27FC236}">
                <a16:creationId xmlns="" xmlns:a16="http://schemas.microsoft.com/office/drawing/2014/main" id="{378C9436-23A7-4271-9810-AFA60C068B45}"/>
              </a:ext>
            </a:extLst>
          </p:cNvPr>
          <p:cNvSpPr>
            <a:spLocks noGrp="1"/>
          </p:cNvSpPr>
          <p:nvPr>
            <p:ph idx="1"/>
          </p:nvPr>
        </p:nvSpPr>
        <p:spPr/>
        <p:txBody>
          <a:bodyPr>
            <a:normAutofit fontScale="85000" lnSpcReduction="20000"/>
          </a:bodyPr>
          <a:lstStyle/>
          <a:p>
            <a:pPr marL="0" indent="0">
              <a:buNone/>
            </a:pPr>
            <a:r>
              <a:rPr lang="en-US" dirty="0"/>
              <a:t>“Though he was a man of strong will, and loved, as earnest and energetic men are apt to do, to have his own way, yet I never discovered in him the signs of envy or of mortified ambition. He thought, of course, his own plans right, and struggled manfully to carry them out; but accorded to brethren differing from him sincerity and worthy motives. In all his plans for extending the kingdom of Christ—and they were numerous—and in all his warm controversies in supporting them, there was an almost perfect self-abnegation. …</a:t>
            </a:r>
          </a:p>
        </p:txBody>
      </p:sp>
    </p:spTree>
    <p:extLst>
      <p:ext uri="{BB962C8B-B14F-4D97-AF65-F5344CB8AC3E}">
        <p14:creationId xmlns:p14="http://schemas.microsoft.com/office/powerpoint/2010/main" val="4005265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C9B1D-9CE4-41B3-A840-5051F6CCC459}"/>
              </a:ext>
            </a:extLst>
          </p:cNvPr>
          <p:cNvSpPr>
            <a:spLocks noGrp="1"/>
          </p:cNvSpPr>
          <p:nvPr>
            <p:ph type="title"/>
          </p:nvPr>
        </p:nvSpPr>
        <p:spPr/>
        <p:txBody>
          <a:bodyPr/>
          <a:lstStyle/>
          <a:p>
            <a:r>
              <a:rPr lang="en-US" dirty="0"/>
              <a:t>Jeter on Peck’s Character</a:t>
            </a:r>
          </a:p>
        </p:txBody>
      </p:sp>
      <p:sp>
        <p:nvSpPr>
          <p:cNvPr id="3" name="Content Placeholder 2">
            <a:extLst>
              <a:ext uri="{FF2B5EF4-FFF2-40B4-BE49-F238E27FC236}">
                <a16:creationId xmlns="" xmlns:a16="http://schemas.microsoft.com/office/drawing/2014/main" id="{8F616A08-CC89-4A16-8C42-40FA133E86F1}"/>
              </a:ext>
            </a:extLst>
          </p:cNvPr>
          <p:cNvSpPr>
            <a:spLocks noGrp="1"/>
          </p:cNvSpPr>
          <p:nvPr>
            <p:ph idx="1"/>
          </p:nvPr>
        </p:nvSpPr>
        <p:spPr/>
        <p:txBody>
          <a:bodyPr>
            <a:normAutofit fontScale="92500" lnSpcReduction="10000"/>
          </a:bodyPr>
          <a:lstStyle/>
          <a:p>
            <a:pPr marL="0" indent="0">
              <a:buNone/>
            </a:pPr>
            <a:r>
              <a:rPr lang="en-US" dirty="0"/>
              <a:t>“Mr. Peck was a Western man. He removed to the West while young; and his tastes, manners, habits, and modes of thinking and speaking were formed there. No intelligent and observant man could be in his presence five minutes without perceiving unmistakable evidence of this truth. The pioneers were a hardy, self-denying, courageous, and independent class of men. For forms, etiquette, and pretensions they had no respect. They were practical, not theoretic. </a:t>
            </a:r>
          </a:p>
        </p:txBody>
      </p:sp>
    </p:spTree>
    <p:extLst>
      <p:ext uri="{BB962C8B-B14F-4D97-AF65-F5344CB8AC3E}">
        <p14:creationId xmlns:p14="http://schemas.microsoft.com/office/powerpoint/2010/main" val="569132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6626E1-01A6-45CF-B7F9-B48C40BDD0A9}"/>
              </a:ext>
            </a:extLst>
          </p:cNvPr>
          <p:cNvSpPr>
            <a:spLocks noGrp="1"/>
          </p:cNvSpPr>
          <p:nvPr>
            <p:ph type="title"/>
          </p:nvPr>
        </p:nvSpPr>
        <p:spPr/>
        <p:txBody>
          <a:bodyPr/>
          <a:lstStyle/>
          <a:p>
            <a:r>
              <a:rPr lang="en-US" dirty="0"/>
              <a:t>Jeter on Peck’s Character</a:t>
            </a:r>
          </a:p>
        </p:txBody>
      </p:sp>
      <p:sp>
        <p:nvSpPr>
          <p:cNvPr id="3" name="Content Placeholder 2">
            <a:extLst>
              <a:ext uri="{FF2B5EF4-FFF2-40B4-BE49-F238E27FC236}">
                <a16:creationId xmlns="" xmlns:a16="http://schemas.microsoft.com/office/drawing/2014/main" id="{A777F477-552B-4902-A4AD-26D8237415A6}"/>
              </a:ext>
            </a:extLst>
          </p:cNvPr>
          <p:cNvSpPr>
            <a:spLocks noGrp="1"/>
          </p:cNvSpPr>
          <p:nvPr>
            <p:ph idx="1"/>
          </p:nvPr>
        </p:nvSpPr>
        <p:spPr/>
        <p:txBody>
          <a:bodyPr>
            <a:normAutofit fontScale="92500"/>
          </a:bodyPr>
          <a:lstStyle/>
          <a:p>
            <a:pPr marL="0" indent="0">
              <a:buNone/>
            </a:pPr>
            <a:r>
              <a:rPr lang="en-US" dirty="0"/>
              <a:t>“Mr. Peck was not only a pioneer, but a master-spirit among the pioneers. Perhaps no man of the class did more than he to guide the thoughts, </a:t>
            </a:r>
            <a:r>
              <a:rPr lang="en-US" dirty="0" smtClean="0"/>
              <a:t>mold </a:t>
            </a:r>
            <a:r>
              <a:rPr lang="en-US" dirty="0"/>
              <a:t>the manners, and form the institutions of the West. He was an embodiment of Western character—plain, frank, self-reliant, fearless, indomitable, with all his powers, physical and intellectual subordinated by grace to the service of Christ.”</a:t>
            </a:r>
          </a:p>
        </p:txBody>
      </p:sp>
    </p:spTree>
    <p:extLst>
      <p:ext uri="{BB962C8B-B14F-4D97-AF65-F5344CB8AC3E}">
        <p14:creationId xmlns:p14="http://schemas.microsoft.com/office/powerpoint/2010/main" val="2728768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2161ED-A125-487B-96AA-AB5D0CD9941E}"/>
              </a:ext>
            </a:extLst>
          </p:cNvPr>
          <p:cNvSpPr>
            <a:spLocks noGrp="1"/>
          </p:cNvSpPr>
          <p:nvPr>
            <p:ph type="title"/>
          </p:nvPr>
        </p:nvSpPr>
        <p:spPr/>
        <p:txBody>
          <a:bodyPr>
            <a:normAutofit/>
          </a:bodyPr>
          <a:lstStyle/>
          <a:p>
            <a:r>
              <a:rPr lang="en-US" sz="4200" dirty="0"/>
              <a:t>Lessons from the Life of </a:t>
            </a:r>
            <a:br>
              <a:rPr lang="en-US" sz="4200" dirty="0"/>
            </a:br>
            <a:r>
              <a:rPr lang="en-US" sz="4200" dirty="0"/>
              <a:t>John Mason Peck</a:t>
            </a:r>
          </a:p>
        </p:txBody>
      </p:sp>
      <p:sp>
        <p:nvSpPr>
          <p:cNvPr id="3" name="Text Placeholder 2">
            <a:extLst>
              <a:ext uri="{FF2B5EF4-FFF2-40B4-BE49-F238E27FC236}">
                <a16:creationId xmlns="" xmlns:a16="http://schemas.microsoft.com/office/drawing/2014/main" id="{F9ABB9B9-1EBA-4AC2-9AC5-7C4DC48BAE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46337170"/>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A1E8A5-9DC1-4C98-AB1C-632873938DB2}"/>
              </a:ext>
            </a:extLst>
          </p:cNvPr>
          <p:cNvSpPr>
            <a:spLocks noGrp="1"/>
          </p:cNvSpPr>
          <p:nvPr>
            <p:ph type="title"/>
          </p:nvPr>
        </p:nvSpPr>
        <p:spPr/>
        <p:txBody>
          <a:bodyPr/>
          <a:lstStyle/>
          <a:p>
            <a:r>
              <a:rPr lang="en-US" dirty="0"/>
              <a:t>Lessons</a:t>
            </a:r>
          </a:p>
        </p:txBody>
      </p:sp>
      <p:sp>
        <p:nvSpPr>
          <p:cNvPr id="3" name="Content Placeholder 2">
            <a:extLst>
              <a:ext uri="{FF2B5EF4-FFF2-40B4-BE49-F238E27FC236}">
                <a16:creationId xmlns="" xmlns:a16="http://schemas.microsoft.com/office/drawing/2014/main" id="{E33DA56C-A216-4889-B1F2-7FDFFE39BBBE}"/>
              </a:ext>
            </a:extLst>
          </p:cNvPr>
          <p:cNvSpPr>
            <a:spLocks noGrp="1"/>
          </p:cNvSpPr>
          <p:nvPr>
            <p:ph idx="1"/>
          </p:nvPr>
        </p:nvSpPr>
        <p:spPr/>
        <p:txBody>
          <a:bodyPr>
            <a:normAutofit lnSpcReduction="10000"/>
          </a:bodyPr>
          <a:lstStyle/>
          <a:p>
            <a:pPr marL="408136" indent="-408136">
              <a:buAutoNum type="arabicPeriod"/>
            </a:pPr>
            <a:r>
              <a:rPr lang="en-US" sz="2800" dirty="0"/>
              <a:t>“Only one life, will soon be past. Only what’s done for Christ will last.” </a:t>
            </a:r>
          </a:p>
          <a:p>
            <a:pPr marL="820525" indent="0">
              <a:buNone/>
            </a:pPr>
            <a:endParaRPr lang="en-US" sz="2500" dirty="0"/>
          </a:p>
          <a:p>
            <a:pPr marL="820525" indent="0">
              <a:buNone/>
            </a:pPr>
            <a:r>
              <a:rPr lang="en-US" sz="2600" dirty="0"/>
              <a:t>Jim Elliot’s words in the 20</a:t>
            </a:r>
            <a:r>
              <a:rPr lang="en-US" sz="2600" baseline="30000" dirty="0"/>
              <a:t>th</a:t>
            </a:r>
            <a:r>
              <a:rPr lang="en-US" sz="2600" dirty="0"/>
              <a:t> century perfectly describe Peck’s motivation and urgency in the 19</a:t>
            </a:r>
            <a:r>
              <a:rPr lang="en-US" sz="2600" baseline="30000" dirty="0"/>
              <a:t>th</a:t>
            </a:r>
          </a:p>
          <a:p>
            <a:pPr marL="820525" indent="0">
              <a:buNone/>
            </a:pPr>
            <a:r>
              <a:rPr lang="en-US" sz="2600" dirty="0"/>
              <a:t>One of his favorite words was “useful”</a:t>
            </a:r>
          </a:p>
          <a:p>
            <a:pPr marL="408136" indent="-408136">
              <a:buAutoNum type="arabicPeriod"/>
            </a:pPr>
            <a:endParaRPr lang="en-US" dirty="0"/>
          </a:p>
        </p:txBody>
      </p:sp>
    </p:spTree>
    <p:extLst>
      <p:ext uri="{BB962C8B-B14F-4D97-AF65-F5344CB8AC3E}">
        <p14:creationId xmlns:p14="http://schemas.microsoft.com/office/powerpoint/2010/main" val="517771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a:t>
            </a:r>
          </a:p>
        </p:txBody>
      </p:sp>
      <p:sp>
        <p:nvSpPr>
          <p:cNvPr id="3" name="Content Placeholder 2"/>
          <p:cNvSpPr>
            <a:spLocks noGrp="1"/>
          </p:cNvSpPr>
          <p:nvPr>
            <p:ph idx="1"/>
          </p:nvPr>
        </p:nvSpPr>
        <p:spPr/>
        <p:txBody>
          <a:bodyPr>
            <a:normAutofit fontScale="92500"/>
          </a:bodyPr>
          <a:lstStyle/>
          <a:p>
            <a:pPr marL="408136" indent="-408136">
              <a:buFont typeface="+mj-lt"/>
              <a:buAutoNum type="arabicPeriod" startAt="2"/>
            </a:pPr>
            <a:r>
              <a:rPr lang="en-US" sz="3000" dirty="0"/>
              <a:t>Christian ministry always involves teamwork</a:t>
            </a:r>
          </a:p>
          <a:p>
            <a:pPr marL="820525" indent="0">
              <a:buNone/>
            </a:pPr>
            <a:r>
              <a:rPr lang="en-US" sz="2600" dirty="0" smtClean="0"/>
              <a:t>Peck’s </a:t>
            </a:r>
            <a:r>
              <a:rPr lang="en-US" sz="2600" dirty="0"/>
              <a:t>life of sacrificial ministry would have been impossible without Sarah’s life of sacrificial ministry</a:t>
            </a:r>
          </a:p>
          <a:p>
            <a:pPr marL="408136" indent="-408136">
              <a:buAutoNum type="arabicPeriod" startAt="3"/>
            </a:pPr>
            <a:r>
              <a:rPr lang="en-US" sz="3000" dirty="0"/>
              <a:t>His labors were not in vain in the Lord</a:t>
            </a:r>
          </a:p>
          <a:p>
            <a:pPr marL="820525" indent="0">
              <a:buNone/>
            </a:pPr>
            <a:r>
              <a:rPr lang="en-US" sz="2600" dirty="0"/>
              <a:t>C</a:t>
            </a:r>
            <a:r>
              <a:rPr lang="en-US" sz="2600" dirty="0" smtClean="0"/>
              <a:t>hurches </a:t>
            </a:r>
            <a:r>
              <a:rPr lang="en-US" sz="2600" dirty="0"/>
              <a:t>all across </a:t>
            </a:r>
            <a:r>
              <a:rPr lang="en-US" sz="2600" dirty="0" smtClean="0"/>
              <a:t>the Midwest, but especially southern IL and eastern MO, trace </a:t>
            </a:r>
            <a:r>
              <a:rPr lang="en-US" sz="2600" dirty="0"/>
              <a:t>their origins back to </a:t>
            </a:r>
            <a:r>
              <a:rPr lang="en-US" sz="2600" dirty="0" smtClean="0"/>
              <a:t>Peck</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06575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576157"/>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extBox 4"/>
          <p:cNvSpPr txBox="1">
            <a:spLocks noChangeArrowheads="1"/>
          </p:cNvSpPr>
          <p:nvPr/>
        </p:nvSpPr>
        <p:spPr bwMode="auto">
          <a:xfrm>
            <a:off x="207963" y="2668906"/>
            <a:ext cx="8559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400"/>
              <a:t>When This Passing World Is Done</a:t>
            </a:r>
            <a:endParaRPr lang="en-US" sz="3600"/>
          </a:p>
        </p:txBody>
      </p:sp>
      <p:sp>
        <p:nvSpPr>
          <p:cNvPr id="14338" name="TextBox 4"/>
          <p:cNvSpPr txBox="1">
            <a:spLocks noChangeArrowheads="1"/>
          </p:cNvSpPr>
          <p:nvPr/>
        </p:nvSpPr>
        <p:spPr bwMode="auto">
          <a:xfrm>
            <a:off x="207963" y="4105276"/>
            <a:ext cx="8559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800" i="1"/>
              <a:t>Lyrics: Robert Murray McCheyne, 1813-1843</a:t>
            </a:r>
          </a:p>
          <a:p>
            <a:pPr algn="ctr" eaLnBrk="1" hangingPunct="1"/>
            <a:r>
              <a:rPr lang="en-US" sz="2800" i="1"/>
              <a:t>Music: Richard Redhead, 1820-1901</a:t>
            </a:r>
            <a:endParaRPr lang="en-US" sz="2000" i="1"/>
          </a:p>
        </p:txBody>
      </p:sp>
    </p:spTree>
    <p:extLst>
      <p:ext uri="{BB962C8B-B14F-4D97-AF65-F5344CB8AC3E}">
        <p14:creationId xmlns:p14="http://schemas.microsoft.com/office/powerpoint/2010/main" val="202597812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5B9E35-0A3F-4585-A267-A2F4A2D34C96}"/>
              </a:ext>
            </a:extLst>
          </p:cNvPr>
          <p:cNvSpPr>
            <a:spLocks noGrp="1"/>
          </p:cNvSpPr>
          <p:nvPr>
            <p:ph type="title"/>
          </p:nvPr>
        </p:nvSpPr>
        <p:spPr/>
        <p:txBody>
          <a:bodyPr/>
          <a:lstStyle/>
          <a:p>
            <a:r>
              <a:rPr lang="en-US" dirty="0"/>
              <a:t>Called to Preach</a:t>
            </a:r>
          </a:p>
        </p:txBody>
      </p:sp>
      <p:sp>
        <p:nvSpPr>
          <p:cNvPr id="3" name="Content Placeholder 2">
            <a:extLst>
              <a:ext uri="{FF2B5EF4-FFF2-40B4-BE49-F238E27FC236}">
                <a16:creationId xmlns="" xmlns:a16="http://schemas.microsoft.com/office/drawing/2014/main" id="{4BA5FDEA-8A9B-4A80-AA4B-670AC8BE6608}"/>
              </a:ext>
            </a:extLst>
          </p:cNvPr>
          <p:cNvSpPr>
            <a:spLocks noGrp="1"/>
          </p:cNvSpPr>
          <p:nvPr>
            <p:ph idx="1"/>
          </p:nvPr>
        </p:nvSpPr>
        <p:spPr/>
        <p:txBody>
          <a:bodyPr>
            <a:normAutofit/>
          </a:bodyPr>
          <a:lstStyle/>
          <a:p>
            <a:r>
              <a:rPr lang="en-US" dirty="0" smtClean="0"/>
              <a:t>Struggled </a:t>
            </a:r>
            <a:r>
              <a:rPr lang="en-US" dirty="0"/>
              <a:t>with “seasons of darkness and depression”</a:t>
            </a:r>
          </a:p>
          <a:p>
            <a:pPr lvl="1"/>
            <a:r>
              <a:rPr lang="en-US" dirty="0"/>
              <a:t>Feelings of inadequacy</a:t>
            </a:r>
          </a:p>
          <a:p>
            <a:pPr lvl="1"/>
            <a:r>
              <a:rPr lang="en-US" dirty="0"/>
              <a:t>Overworked, underpaid, growing </a:t>
            </a:r>
            <a:r>
              <a:rPr lang="en-US" dirty="0" smtClean="0"/>
              <a:t>family</a:t>
            </a:r>
            <a:endParaRPr lang="en-US" dirty="0"/>
          </a:p>
          <a:p>
            <a:pPr marL="0" lvl="1" indent="0">
              <a:buNone/>
            </a:pPr>
            <a:r>
              <a:rPr lang="en-US" sz="2600" dirty="0"/>
              <a:t>“Better prepared to minister successfully to the spiritual maladies, or the morbid imaginations of others” (Babcock)</a:t>
            </a:r>
          </a:p>
        </p:txBody>
      </p:sp>
    </p:spTree>
    <p:extLst>
      <p:ext uri="{BB962C8B-B14F-4D97-AF65-F5344CB8AC3E}">
        <p14:creationId xmlns:p14="http://schemas.microsoft.com/office/powerpoint/2010/main" val="2499750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extBox 4"/>
          <p:cNvSpPr txBox="1">
            <a:spLocks noChangeArrowheads="1"/>
          </p:cNvSpPr>
          <p:nvPr/>
        </p:nvSpPr>
        <p:spPr bwMode="auto">
          <a:xfrm>
            <a:off x="676275" y="1710690"/>
            <a:ext cx="7810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3600" i="1"/>
              <a:t>“by grace ye are saved…that in the ages to come He might shew the exceeding riches of His grace in His kindness toward us through Christ Jesus.”</a:t>
            </a:r>
          </a:p>
          <a:p>
            <a:pPr algn="ctr" eaLnBrk="1" hangingPunct="1"/>
            <a:r>
              <a:rPr lang="en-US" sz="3600"/>
              <a:t>  </a:t>
            </a:r>
          </a:p>
          <a:p>
            <a:pPr algn="ctr" eaLnBrk="1" hangingPunct="1"/>
            <a:r>
              <a:rPr lang="en-US" sz="3600"/>
              <a:t>Ephesians 2:5, 7</a:t>
            </a:r>
            <a:endParaRPr lang="en-US" sz="2800"/>
          </a:p>
        </p:txBody>
      </p:sp>
    </p:spTree>
    <p:extLst>
      <p:ext uri="{BB962C8B-B14F-4D97-AF65-F5344CB8AC3E}">
        <p14:creationId xmlns:p14="http://schemas.microsoft.com/office/powerpoint/2010/main" val="899775539"/>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extBox 4"/>
          <p:cNvSpPr txBox="1">
            <a:spLocks noChangeArrowheads="1"/>
          </p:cNvSpPr>
          <p:nvPr/>
        </p:nvSpPr>
        <p:spPr bwMode="auto">
          <a:xfrm>
            <a:off x="333376" y="750571"/>
            <a:ext cx="85582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800"/>
              <a:t>When this passing world is done,</a:t>
            </a:r>
            <a:br>
              <a:rPr lang="en-US" sz="4800"/>
            </a:br>
            <a:r>
              <a:rPr lang="en-US" sz="4800"/>
              <a:t>When has sunk yon radiant sun,</a:t>
            </a:r>
            <a:br>
              <a:rPr lang="en-US" sz="4800"/>
            </a:br>
            <a:r>
              <a:rPr lang="en-US" sz="4800"/>
              <a:t>When I stand with Christ on high,</a:t>
            </a:r>
            <a:br>
              <a:rPr lang="en-US" sz="4800"/>
            </a:br>
            <a:r>
              <a:rPr lang="en-US" sz="4800"/>
              <a:t>Looking o’er life’s history,</a:t>
            </a:r>
            <a:br>
              <a:rPr lang="en-US" sz="4800"/>
            </a:br>
            <a:r>
              <a:rPr lang="en-US" sz="4800"/>
              <a:t>Then, Lord, shall I fully know—</a:t>
            </a:r>
            <a:br>
              <a:rPr lang="en-US" sz="4800"/>
            </a:br>
            <a:r>
              <a:rPr lang="en-US" sz="4800"/>
              <a:t>Not till then—how much I owe.</a:t>
            </a:r>
          </a:p>
        </p:txBody>
      </p:sp>
    </p:spTree>
    <p:extLst>
      <p:ext uri="{BB962C8B-B14F-4D97-AF65-F5344CB8AC3E}">
        <p14:creationId xmlns:p14="http://schemas.microsoft.com/office/powerpoint/2010/main" val="1086499455"/>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333376" y="750571"/>
            <a:ext cx="88106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800"/>
              <a:t>Chosen not for good in me,</a:t>
            </a:r>
            <a:br>
              <a:rPr lang="en-US" sz="4800"/>
            </a:br>
            <a:r>
              <a:rPr lang="en-US" sz="4800"/>
              <a:t>Wakened up from wrath to flee,</a:t>
            </a:r>
            <a:br>
              <a:rPr lang="en-US" sz="4800"/>
            </a:br>
            <a:r>
              <a:rPr lang="en-US" sz="4800"/>
              <a:t>Hidden in the Savior’s side,</a:t>
            </a:r>
            <a:br>
              <a:rPr lang="en-US" sz="4800"/>
            </a:br>
            <a:r>
              <a:rPr lang="en-US" sz="4800"/>
              <a:t>By the Spirit sanctified,</a:t>
            </a:r>
            <a:br>
              <a:rPr lang="en-US" sz="4800"/>
            </a:br>
            <a:r>
              <a:rPr lang="en-US" sz="4800"/>
              <a:t>Teach me, Lord, on earth to show,</a:t>
            </a:r>
            <a:br>
              <a:rPr lang="en-US" sz="4800"/>
            </a:br>
            <a:r>
              <a:rPr lang="en-US" sz="4800"/>
              <a:t>By my love, how much I owe.</a:t>
            </a:r>
          </a:p>
        </p:txBody>
      </p:sp>
    </p:spTree>
    <p:extLst>
      <p:ext uri="{BB962C8B-B14F-4D97-AF65-F5344CB8AC3E}">
        <p14:creationId xmlns:p14="http://schemas.microsoft.com/office/powerpoint/2010/main" val="1539649145"/>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extBox 4"/>
          <p:cNvSpPr txBox="1">
            <a:spLocks noChangeArrowheads="1"/>
          </p:cNvSpPr>
          <p:nvPr/>
        </p:nvSpPr>
        <p:spPr bwMode="auto">
          <a:xfrm>
            <a:off x="333376" y="750571"/>
            <a:ext cx="88106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4800" dirty="0"/>
              <a:t>When I stand before the throne,</a:t>
            </a:r>
            <a:br>
              <a:rPr lang="en-US" sz="4800" dirty="0"/>
            </a:br>
            <a:r>
              <a:rPr lang="en-US" sz="4800" dirty="0"/>
              <a:t>Dressed in beauty not my own,</a:t>
            </a:r>
            <a:br>
              <a:rPr lang="en-US" sz="4800" dirty="0"/>
            </a:br>
            <a:r>
              <a:rPr lang="en-US" sz="4800" dirty="0"/>
              <a:t>When I see Thee as Thou art,</a:t>
            </a:r>
            <a:br>
              <a:rPr lang="en-US" sz="4800" dirty="0"/>
            </a:br>
            <a:r>
              <a:rPr lang="en-US" sz="4800" dirty="0"/>
              <a:t>Love Thee with </a:t>
            </a:r>
            <a:r>
              <a:rPr lang="en-US" sz="4800" dirty="0" err="1"/>
              <a:t>unsinning</a:t>
            </a:r>
            <a:r>
              <a:rPr lang="en-US" sz="4800" dirty="0"/>
              <a:t> heart,</a:t>
            </a:r>
            <a:br>
              <a:rPr lang="en-US" sz="4800" dirty="0"/>
            </a:br>
            <a:r>
              <a:rPr lang="en-US" sz="4800" dirty="0"/>
              <a:t>Then Lord, shall I fully know—</a:t>
            </a:r>
            <a:br>
              <a:rPr lang="en-US" sz="4800" dirty="0"/>
            </a:br>
            <a:r>
              <a:rPr lang="en-US" sz="4800" dirty="0"/>
              <a:t>Not till then—how much I owe.</a:t>
            </a:r>
            <a:endParaRPr lang="en-US" sz="4800" dirty="0"/>
          </a:p>
        </p:txBody>
      </p:sp>
    </p:spTree>
    <p:extLst>
      <p:ext uri="{BB962C8B-B14F-4D97-AF65-F5344CB8AC3E}">
        <p14:creationId xmlns:p14="http://schemas.microsoft.com/office/powerpoint/2010/main" val="3648540755"/>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3147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300C08-5511-458F-914D-E72DA54F1CA5}"/>
              </a:ext>
            </a:extLst>
          </p:cNvPr>
          <p:cNvSpPr>
            <a:spLocks noGrp="1"/>
          </p:cNvSpPr>
          <p:nvPr>
            <p:ph type="title"/>
          </p:nvPr>
        </p:nvSpPr>
        <p:spPr/>
        <p:txBody>
          <a:bodyPr>
            <a:normAutofit/>
          </a:bodyPr>
          <a:lstStyle/>
          <a:p>
            <a:r>
              <a:rPr lang="en-US" sz="4200" dirty="0"/>
              <a:t>Turning West</a:t>
            </a:r>
          </a:p>
        </p:txBody>
      </p:sp>
      <p:sp>
        <p:nvSpPr>
          <p:cNvPr id="3" name="Text Placeholder 2">
            <a:extLst>
              <a:ext uri="{FF2B5EF4-FFF2-40B4-BE49-F238E27FC236}">
                <a16:creationId xmlns="" xmlns:a16="http://schemas.microsoft.com/office/drawing/2014/main" id="{2319CEC7-5664-4291-BB84-FF378414CD3D}"/>
              </a:ext>
            </a:extLst>
          </p:cNvPr>
          <p:cNvSpPr>
            <a:spLocks noGrp="1"/>
          </p:cNvSpPr>
          <p:nvPr>
            <p:ph type="body" idx="1"/>
          </p:nvPr>
        </p:nvSpPr>
        <p:spPr>
          <a:xfrm>
            <a:off x="1511300" y="3846053"/>
            <a:ext cx="6119018" cy="1326938"/>
          </a:xfrm>
        </p:spPr>
        <p:txBody>
          <a:bodyPr>
            <a:noAutofit/>
          </a:bodyPr>
          <a:lstStyle/>
          <a:p>
            <a:r>
              <a:rPr lang="en-US" sz="3000" dirty="0"/>
              <a:t>1813 – 1817</a:t>
            </a:r>
          </a:p>
          <a:p>
            <a:r>
              <a:rPr lang="en-US" sz="3000" dirty="0"/>
              <a:t>(Ages 24 – 28)</a:t>
            </a:r>
          </a:p>
        </p:txBody>
      </p:sp>
    </p:spTree>
    <p:extLst>
      <p:ext uri="{BB962C8B-B14F-4D97-AF65-F5344CB8AC3E}">
        <p14:creationId xmlns:p14="http://schemas.microsoft.com/office/powerpoint/2010/main" val="5972657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77B074-09FF-49AD-A694-A0DA17C2AB02}"/>
              </a:ext>
            </a:extLst>
          </p:cNvPr>
          <p:cNvSpPr>
            <a:spLocks noGrp="1"/>
          </p:cNvSpPr>
          <p:nvPr>
            <p:ph type="title"/>
          </p:nvPr>
        </p:nvSpPr>
        <p:spPr/>
        <p:txBody>
          <a:bodyPr/>
          <a:lstStyle/>
          <a:p>
            <a:r>
              <a:rPr lang="en-US" dirty="0"/>
              <a:t>Faithful Service</a:t>
            </a:r>
          </a:p>
        </p:txBody>
      </p:sp>
      <p:sp>
        <p:nvSpPr>
          <p:cNvPr id="3" name="Content Placeholder 2">
            <a:extLst>
              <a:ext uri="{FF2B5EF4-FFF2-40B4-BE49-F238E27FC236}">
                <a16:creationId xmlns="" xmlns:a16="http://schemas.microsoft.com/office/drawing/2014/main" id="{C77C371C-7DD7-40D9-BAFD-2C6872F66529}"/>
              </a:ext>
            </a:extLst>
          </p:cNvPr>
          <p:cNvSpPr>
            <a:spLocks noGrp="1"/>
          </p:cNvSpPr>
          <p:nvPr>
            <p:ph idx="1"/>
          </p:nvPr>
        </p:nvSpPr>
        <p:spPr>
          <a:xfrm>
            <a:off x="971551" y="2556932"/>
            <a:ext cx="4770664" cy="3318936"/>
          </a:xfrm>
        </p:spPr>
        <p:txBody>
          <a:bodyPr>
            <a:normAutofit lnSpcReduction="10000"/>
          </a:bodyPr>
          <a:lstStyle/>
          <a:p>
            <a:r>
              <a:rPr lang="en-US" sz="2500" dirty="0"/>
              <a:t>Reading about William Carey</a:t>
            </a:r>
          </a:p>
          <a:p>
            <a:pPr lvl="1"/>
            <a:r>
              <a:rPr lang="en-US" sz="2300" dirty="0"/>
              <a:t>Longing for missionary service</a:t>
            </a:r>
          </a:p>
          <a:p>
            <a:pPr marL="0" lvl="1" indent="0">
              <a:buNone/>
            </a:pPr>
            <a:r>
              <a:rPr lang="en-US" sz="2300" dirty="0"/>
              <a:t>“But alas, how idle and vain are my thoughts! In this place I am too faithless, too prone to wander. Oh, that I might first learn to perform the duties which come within my reach, and not presume to think I should be more faithful in another part of the vineyard!”</a:t>
            </a:r>
          </a:p>
        </p:txBody>
      </p:sp>
      <p:pic>
        <p:nvPicPr>
          <p:cNvPr id="4" name="Picture 3"/>
          <p:cNvPicPr>
            <a:picLocks noChangeAspect="1"/>
          </p:cNvPicPr>
          <p:nvPr/>
        </p:nvPicPr>
        <p:blipFill>
          <a:blip r:embed="rId3"/>
          <a:stretch>
            <a:fillRect/>
          </a:stretch>
        </p:blipFill>
        <p:spPr>
          <a:xfrm>
            <a:off x="5791103" y="2553545"/>
            <a:ext cx="2726596" cy="3590835"/>
          </a:xfrm>
          <a:prstGeom prst="rect">
            <a:avLst/>
          </a:prstGeom>
        </p:spPr>
      </p:pic>
    </p:spTree>
    <p:extLst>
      <p:ext uri="{BB962C8B-B14F-4D97-AF65-F5344CB8AC3E}">
        <p14:creationId xmlns:p14="http://schemas.microsoft.com/office/powerpoint/2010/main" val="100067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D84C63-5388-4B1C-8B07-3CF23BE31D13}"/>
              </a:ext>
            </a:extLst>
          </p:cNvPr>
          <p:cNvSpPr>
            <a:spLocks noGrp="1"/>
          </p:cNvSpPr>
          <p:nvPr>
            <p:ph type="title"/>
          </p:nvPr>
        </p:nvSpPr>
        <p:spPr/>
        <p:txBody>
          <a:bodyPr/>
          <a:lstStyle/>
          <a:p>
            <a:r>
              <a:rPr lang="en-US" dirty="0"/>
              <a:t>Faithful Service</a:t>
            </a:r>
          </a:p>
        </p:txBody>
      </p:sp>
      <p:sp>
        <p:nvSpPr>
          <p:cNvPr id="3" name="Content Placeholder 2">
            <a:extLst>
              <a:ext uri="{FF2B5EF4-FFF2-40B4-BE49-F238E27FC236}">
                <a16:creationId xmlns="" xmlns:a16="http://schemas.microsoft.com/office/drawing/2014/main" id="{10FDB277-62F9-41F6-B5FF-6E912713BEE7}"/>
              </a:ext>
            </a:extLst>
          </p:cNvPr>
          <p:cNvSpPr>
            <a:spLocks noGrp="1"/>
          </p:cNvSpPr>
          <p:nvPr>
            <p:ph idx="1"/>
          </p:nvPr>
        </p:nvSpPr>
        <p:spPr/>
        <p:txBody>
          <a:bodyPr>
            <a:normAutofit/>
          </a:bodyPr>
          <a:lstStyle/>
          <a:p>
            <a:r>
              <a:rPr lang="en-US" dirty="0" smtClean="0"/>
              <a:t>Growing </a:t>
            </a:r>
            <a:r>
              <a:rPr lang="en-US" dirty="0"/>
              <a:t>usefulness in the region</a:t>
            </a:r>
          </a:p>
          <a:p>
            <a:r>
              <a:rPr lang="en-US" dirty="0" smtClean="0"/>
              <a:t>Compromised </a:t>
            </a:r>
            <a:r>
              <a:rPr lang="en-US" dirty="0"/>
              <a:t>his health – nearly died</a:t>
            </a:r>
          </a:p>
          <a:p>
            <a:r>
              <a:rPr lang="en-US" dirty="0"/>
              <a:t>Resigned Catskill and took pastorate in </a:t>
            </a:r>
            <a:r>
              <a:rPr lang="en-US" dirty="0" err="1"/>
              <a:t>Amenia</a:t>
            </a:r>
            <a:r>
              <a:rPr lang="en-US" dirty="0"/>
              <a:t>, NY, Feb 19, 1814</a:t>
            </a:r>
          </a:p>
          <a:p>
            <a:r>
              <a:rPr lang="en-US" dirty="0"/>
              <a:t>Son Hervey born, Sept 28, 1814 (2</a:t>
            </a:r>
            <a:r>
              <a:rPr lang="en-US" baseline="30000" dirty="0"/>
              <a:t>nd</a:t>
            </a:r>
            <a:r>
              <a:rPr lang="en-US" dirty="0"/>
              <a:t> son/3)</a:t>
            </a:r>
          </a:p>
        </p:txBody>
      </p:sp>
    </p:spTree>
    <p:extLst>
      <p:ext uri="{BB962C8B-B14F-4D97-AF65-F5344CB8AC3E}">
        <p14:creationId xmlns:p14="http://schemas.microsoft.com/office/powerpoint/2010/main" val="2953169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710951-B7AC-438A-8532-43CDC766DEB0}"/>
              </a:ext>
            </a:extLst>
          </p:cNvPr>
          <p:cNvSpPr>
            <a:spLocks noGrp="1"/>
          </p:cNvSpPr>
          <p:nvPr>
            <p:ph type="title"/>
          </p:nvPr>
        </p:nvSpPr>
        <p:spPr/>
        <p:txBody>
          <a:bodyPr/>
          <a:lstStyle/>
          <a:p>
            <a:r>
              <a:rPr lang="en-US" dirty="0"/>
              <a:t>Faithful Service</a:t>
            </a:r>
          </a:p>
        </p:txBody>
      </p:sp>
      <p:sp>
        <p:nvSpPr>
          <p:cNvPr id="3" name="Content Placeholder 2">
            <a:extLst>
              <a:ext uri="{FF2B5EF4-FFF2-40B4-BE49-F238E27FC236}">
                <a16:creationId xmlns="" xmlns:a16="http://schemas.microsoft.com/office/drawing/2014/main" id="{6E28E13F-1FE0-4BCA-91CB-17AEDA215D0D}"/>
              </a:ext>
            </a:extLst>
          </p:cNvPr>
          <p:cNvSpPr>
            <a:spLocks noGrp="1"/>
          </p:cNvSpPr>
          <p:nvPr>
            <p:ph idx="1"/>
          </p:nvPr>
        </p:nvSpPr>
        <p:spPr/>
        <p:txBody>
          <a:bodyPr>
            <a:normAutofit/>
          </a:bodyPr>
          <a:lstStyle/>
          <a:p>
            <a:r>
              <a:rPr lang="en-US" sz="2500" dirty="0"/>
              <a:t>Cold church, with discipline problems</a:t>
            </a:r>
          </a:p>
          <a:p>
            <a:pPr lvl="1"/>
            <a:r>
              <a:rPr lang="en-US" sz="2300" dirty="0"/>
              <a:t>S</a:t>
            </a:r>
            <a:r>
              <a:rPr lang="en-US" sz="2300" dirty="0" smtClean="0"/>
              <a:t>low </a:t>
            </a:r>
            <a:r>
              <a:rPr lang="en-US" sz="2300" dirty="0"/>
              <a:t>in paying his salary</a:t>
            </a:r>
          </a:p>
          <a:p>
            <a:r>
              <a:rPr lang="en-US" sz="2500" dirty="0"/>
              <a:t>Studied Greek with brother </a:t>
            </a:r>
            <a:r>
              <a:rPr lang="en-US" sz="2500" dirty="0" smtClean="0"/>
              <a:t>pastor</a:t>
            </a:r>
            <a:endParaRPr lang="en-US" sz="2500" dirty="0"/>
          </a:p>
        </p:txBody>
      </p:sp>
      <p:pic>
        <p:nvPicPr>
          <p:cNvPr id="4" name="Picture 3"/>
          <p:cNvPicPr>
            <a:picLocks noChangeAspect="1"/>
          </p:cNvPicPr>
          <p:nvPr/>
        </p:nvPicPr>
        <p:blipFill>
          <a:blip r:embed="rId3"/>
          <a:stretch>
            <a:fillRect/>
          </a:stretch>
        </p:blipFill>
        <p:spPr>
          <a:xfrm>
            <a:off x="4714629" y="4064278"/>
            <a:ext cx="3873500" cy="2095500"/>
          </a:xfrm>
          <a:prstGeom prst="rect">
            <a:avLst/>
          </a:prstGeom>
        </p:spPr>
      </p:pic>
    </p:spTree>
    <p:extLst>
      <p:ext uri="{BB962C8B-B14F-4D97-AF65-F5344CB8AC3E}">
        <p14:creationId xmlns:p14="http://schemas.microsoft.com/office/powerpoint/2010/main" val="3587445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Missions?</a:t>
            </a:r>
            <a:endParaRPr lang="en-US" dirty="0"/>
          </a:p>
        </p:txBody>
      </p:sp>
      <p:sp>
        <p:nvSpPr>
          <p:cNvPr id="3" name="Content Placeholder 2"/>
          <p:cNvSpPr>
            <a:spLocks noGrp="1"/>
          </p:cNvSpPr>
          <p:nvPr>
            <p:ph idx="1"/>
          </p:nvPr>
        </p:nvSpPr>
        <p:spPr/>
        <p:txBody>
          <a:bodyPr/>
          <a:lstStyle/>
          <a:p>
            <a:r>
              <a:rPr lang="en-US" dirty="0"/>
              <a:t>Met Luther Rice (1783-1836)</a:t>
            </a:r>
          </a:p>
          <a:p>
            <a:pPr lvl="1"/>
            <a:r>
              <a:rPr lang="en-US" dirty="0"/>
              <a:t>Agent for missions in western NY</a:t>
            </a:r>
          </a:p>
          <a:p>
            <a:pPr lvl="1"/>
            <a:r>
              <a:rPr lang="en-US" dirty="0"/>
              <a:t>“Rode four hundred and forty miles, preached nineteen times, and took five missionary collections” (Babcock)</a:t>
            </a:r>
          </a:p>
          <a:p>
            <a:endParaRPr lang="en-US" dirty="0"/>
          </a:p>
        </p:txBody>
      </p:sp>
    </p:spTree>
    <p:extLst>
      <p:ext uri="{BB962C8B-B14F-4D97-AF65-F5344CB8AC3E}">
        <p14:creationId xmlns:p14="http://schemas.microsoft.com/office/powerpoint/2010/main" val="29646602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06A672-168B-43AA-A28E-0585069243F2}"/>
              </a:ext>
            </a:extLst>
          </p:cNvPr>
          <p:cNvSpPr>
            <a:spLocks noGrp="1"/>
          </p:cNvSpPr>
          <p:nvPr>
            <p:ph type="title"/>
          </p:nvPr>
        </p:nvSpPr>
        <p:spPr/>
        <p:txBody>
          <a:bodyPr/>
          <a:lstStyle/>
          <a:p>
            <a:r>
              <a:rPr lang="en-US" dirty="0"/>
              <a:t>Faithful Service</a:t>
            </a:r>
          </a:p>
        </p:txBody>
      </p:sp>
      <p:sp>
        <p:nvSpPr>
          <p:cNvPr id="3" name="Content Placeholder 2">
            <a:extLst>
              <a:ext uri="{FF2B5EF4-FFF2-40B4-BE49-F238E27FC236}">
                <a16:creationId xmlns="" xmlns:a16="http://schemas.microsoft.com/office/drawing/2014/main" id="{85F546CA-6158-43A1-8EF9-E316A5A9E005}"/>
              </a:ext>
            </a:extLst>
          </p:cNvPr>
          <p:cNvSpPr>
            <a:spLocks noGrp="1"/>
          </p:cNvSpPr>
          <p:nvPr>
            <p:ph idx="1"/>
          </p:nvPr>
        </p:nvSpPr>
        <p:spPr/>
        <p:txBody>
          <a:bodyPr>
            <a:normAutofit/>
          </a:bodyPr>
          <a:lstStyle/>
          <a:p>
            <a:r>
              <a:rPr lang="en-US" sz="2500" dirty="0"/>
              <a:t>Burdened for missions</a:t>
            </a:r>
          </a:p>
          <a:p>
            <a:pPr lvl="1"/>
            <a:r>
              <a:rPr lang="en-US" sz="2100" dirty="0"/>
              <a:t>Pull – </a:t>
            </a:r>
            <a:r>
              <a:rPr lang="en-US" sz="2100" dirty="0" smtClean="0"/>
              <a:t>strong desire to go</a:t>
            </a:r>
            <a:endParaRPr lang="en-US" sz="2100" dirty="0"/>
          </a:p>
          <a:p>
            <a:pPr lvl="1"/>
            <a:r>
              <a:rPr lang="en-US" sz="2100" dirty="0"/>
              <a:t>Push</a:t>
            </a:r>
          </a:p>
          <a:p>
            <a:pPr lvl="2"/>
            <a:r>
              <a:rPr lang="en-US" sz="2000" dirty="0" err="1"/>
              <a:t>Amenia</a:t>
            </a:r>
            <a:r>
              <a:rPr lang="en-US" sz="2000" dirty="0"/>
              <a:t> church failing to pay his salary</a:t>
            </a:r>
          </a:p>
          <a:p>
            <a:pPr lvl="2"/>
            <a:r>
              <a:rPr lang="en-US" sz="2000" dirty="0"/>
              <a:t>Again opened school to supplement income</a:t>
            </a:r>
          </a:p>
          <a:p>
            <a:pPr lvl="2"/>
            <a:r>
              <a:rPr lang="en-US" sz="2000" dirty="0"/>
              <a:t>Again saw health beginning to fail</a:t>
            </a:r>
          </a:p>
          <a:p>
            <a:r>
              <a:rPr lang="en-US" sz="2500" dirty="0"/>
              <a:t>Resigned church at end of 1815</a:t>
            </a:r>
          </a:p>
        </p:txBody>
      </p:sp>
    </p:spTree>
    <p:extLst>
      <p:ext uri="{BB962C8B-B14F-4D97-AF65-F5344CB8AC3E}">
        <p14:creationId xmlns:p14="http://schemas.microsoft.com/office/powerpoint/2010/main" val="3222526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F7D99-6146-4886-9B44-DD0C567F1910}"/>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 xmlns:a16="http://schemas.microsoft.com/office/drawing/2014/main" id="{6194EEC5-C55B-4B62-AF40-C4D4D2641ABC}"/>
              </a:ext>
            </a:extLst>
          </p:cNvPr>
          <p:cNvSpPr>
            <a:spLocks noGrp="1"/>
          </p:cNvSpPr>
          <p:nvPr>
            <p:ph idx="1"/>
          </p:nvPr>
        </p:nvSpPr>
        <p:spPr>
          <a:xfrm>
            <a:off x="971553" y="2556932"/>
            <a:ext cx="4947723" cy="3318936"/>
          </a:xfrm>
        </p:spPr>
        <p:txBody>
          <a:bodyPr>
            <a:normAutofit/>
          </a:bodyPr>
          <a:lstStyle/>
          <a:p>
            <a:r>
              <a:rPr lang="en-US" sz="2500" dirty="0"/>
              <a:t>Urged to western missions by Rice</a:t>
            </a:r>
          </a:p>
          <a:p>
            <a:pPr lvl="1"/>
            <a:r>
              <a:rPr lang="en-US" sz="2300" dirty="0"/>
              <a:t>Philadelphia for training in missions under Dr. William </a:t>
            </a:r>
            <a:r>
              <a:rPr lang="en-US" sz="2300" dirty="0" err="1"/>
              <a:t>Staughton</a:t>
            </a:r>
            <a:endParaRPr lang="en-US" sz="2300" dirty="0"/>
          </a:p>
          <a:p>
            <a:pPr lvl="1"/>
            <a:r>
              <a:rPr lang="en-US" sz="2300" dirty="0" smtClean="0"/>
              <a:t>Added </a:t>
            </a:r>
            <a:r>
              <a:rPr lang="en-US" sz="2300" dirty="0"/>
              <a:t>Hebrew, Latin, and general studies to his Greek</a:t>
            </a:r>
          </a:p>
          <a:p>
            <a:pPr lvl="1"/>
            <a:r>
              <a:rPr lang="en-US" sz="2300" dirty="0"/>
              <a:t>Worked tirelessly in </a:t>
            </a:r>
            <a:r>
              <a:rPr lang="en-US" sz="2300" dirty="0" err="1"/>
              <a:t>Staughton’s</a:t>
            </a:r>
            <a:r>
              <a:rPr lang="en-US" sz="2300" dirty="0"/>
              <a:t> church</a:t>
            </a:r>
          </a:p>
          <a:p>
            <a:pPr lvl="1"/>
            <a:endParaRPr lang="en-US" sz="2100" dirty="0"/>
          </a:p>
        </p:txBody>
      </p:sp>
      <p:pic>
        <p:nvPicPr>
          <p:cNvPr id="4" name="Picture 3"/>
          <p:cNvPicPr>
            <a:picLocks noChangeAspect="1"/>
          </p:cNvPicPr>
          <p:nvPr/>
        </p:nvPicPr>
        <p:blipFill>
          <a:blip r:embed="rId3"/>
          <a:stretch>
            <a:fillRect/>
          </a:stretch>
        </p:blipFill>
        <p:spPr>
          <a:xfrm>
            <a:off x="5942580" y="2631924"/>
            <a:ext cx="2634455" cy="3505200"/>
          </a:xfrm>
          <a:prstGeom prst="rect">
            <a:avLst/>
          </a:prstGeom>
        </p:spPr>
      </p:pic>
    </p:spTree>
    <p:extLst>
      <p:ext uri="{BB962C8B-B14F-4D97-AF65-F5344CB8AC3E}">
        <p14:creationId xmlns:p14="http://schemas.microsoft.com/office/powerpoint/2010/main" val="1974061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560F018-B261-4848-BE5A-EA7C2D877237}"/>
              </a:ext>
            </a:extLst>
          </p:cNvPr>
          <p:cNvPicPr>
            <a:picLocks noChangeAspect="1"/>
          </p:cNvPicPr>
          <p:nvPr/>
        </p:nvPicPr>
        <p:blipFill>
          <a:blip r:embed="rId3"/>
          <a:stretch>
            <a:fillRect/>
          </a:stretch>
        </p:blipFill>
        <p:spPr>
          <a:xfrm>
            <a:off x="2446945" y="780909"/>
            <a:ext cx="4136501" cy="5301853"/>
          </a:xfrm>
          <a:prstGeom prst="rect">
            <a:avLst/>
          </a:prstGeom>
        </p:spPr>
      </p:pic>
    </p:spTree>
    <p:extLst>
      <p:ext uri="{BB962C8B-B14F-4D97-AF65-F5344CB8AC3E}">
        <p14:creationId xmlns:p14="http://schemas.microsoft.com/office/powerpoint/2010/main" val="37639416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2337CF-8E41-41A3-853C-0ED760C6681B}"/>
              </a:ext>
            </a:extLst>
          </p:cNvPr>
          <p:cNvSpPr>
            <a:spLocks noGrp="1"/>
          </p:cNvSpPr>
          <p:nvPr>
            <p:ph type="title"/>
          </p:nvPr>
        </p:nvSpPr>
        <p:spPr/>
        <p:txBody>
          <a:bodyPr/>
          <a:lstStyle/>
          <a:p>
            <a:r>
              <a:rPr lang="en-US" dirty="0"/>
              <a:t>Missionary</a:t>
            </a:r>
          </a:p>
        </p:txBody>
      </p:sp>
      <p:sp>
        <p:nvSpPr>
          <p:cNvPr id="3" name="Content Placeholder 2">
            <a:extLst>
              <a:ext uri="{FF2B5EF4-FFF2-40B4-BE49-F238E27FC236}">
                <a16:creationId xmlns="" xmlns:a16="http://schemas.microsoft.com/office/drawing/2014/main" id="{6E87A1B1-3EB3-42A9-B2C3-2967EC69F102}"/>
              </a:ext>
            </a:extLst>
          </p:cNvPr>
          <p:cNvSpPr>
            <a:spLocks noGrp="1"/>
          </p:cNvSpPr>
          <p:nvPr>
            <p:ph idx="1"/>
          </p:nvPr>
        </p:nvSpPr>
        <p:spPr/>
        <p:txBody>
          <a:bodyPr>
            <a:normAutofit/>
          </a:bodyPr>
          <a:lstStyle/>
          <a:p>
            <a:r>
              <a:rPr lang="en-US" dirty="0"/>
              <a:t>Second meeting of Triennial Convention – 1817</a:t>
            </a:r>
          </a:p>
          <a:p>
            <a:pPr lvl="1"/>
            <a:r>
              <a:rPr lang="en-US" dirty="0" err="1" smtClean="0"/>
              <a:t>Sansom</a:t>
            </a:r>
            <a:r>
              <a:rPr lang="en-US" dirty="0" smtClean="0"/>
              <a:t> </a:t>
            </a:r>
            <a:r>
              <a:rPr lang="en-US" dirty="0"/>
              <a:t>Street Baptist Church</a:t>
            </a:r>
          </a:p>
          <a:p>
            <a:pPr lvl="1"/>
            <a:r>
              <a:rPr lang="en-US" dirty="0"/>
              <a:t>Missions committee endorsed Rice’s plan for a western mission</a:t>
            </a:r>
          </a:p>
          <a:p>
            <a:r>
              <a:rPr lang="en-US" sz="2500" dirty="0"/>
              <a:t>Peck and James Welch – </a:t>
            </a:r>
            <a:r>
              <a:rPr lang="en-US" sz="2500" dirty="0" smtClean="0"/>
              <a:t>missionaries </a:t>
            </a:r>
            <a:r>
              <a:rPr lang="en-US" sz="2500" dirty="0"/>
              <a:t>to Missouri Territory</a:t>
            </a:r>
          </a:p>
          <a:p>
            <a:pPr marL="0" indent="0">
              <a:buNone/>
            </a:pPr>
            <a:endParaRPr lang="en-US" sz="2500" dirty="0"/>
          </a:p>
        </p:txBody>
      </p:sp>
    </p:spTree>
    <p:extLst>
      <p:ext uri="{BB962C8B-B14F-4D97-AF65-F5344CB8AC3E}">
        <p14:creationId xmlns:p14="http://schemas.microsoft.com/office/powerpoint/2010/main" val="3102906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BD7427-23BE-4F49-AA83-B524CC147E6B}"/>
              </a:ext>
            </a:extLst>
          </p:cNvPr>
          <p:cNvSpPr>
            <a:spLocks noGrp="1"/>
          </p:cNvSpPr>
          <p:nvPr>
            <p:ph type="title"/>
          </p:nvPr>
        </p:nvSpPr>
        <p:spPr/>
        <p:txBody>
          <a:bodyPr/>
          <a:lstStyle/>
          <a:p>
            <a:r>
              <a:rPr lang="en-US" dirty="0"/>
              <a:t>Missionary</a:t>
            </a:r>
          </a:p>
        </p:txBody>
      </p:sp>
      <p:sp>
        <p:nvSpPr>
          <p:cNvPr id="3" name="Content Placeholder 2">
            <a:extLst>
              <a:ext uri="{FF2B5EF4-FFF2-40B4-BE49-F238E27FC236}">
                <a16:creationId xmlns="" xmlns:a16="http://schemas.microsoft.com/office/drawing/2014/main" id="{682DF76F-9708-4144-88F7-81800F27F74D}"/>
              </a:ext>
            </a:extLst>
          </p:cNvPr>
          <p:cNvSpPr>
            <a:spLocks noGrp="1"/>
          </p:cNvSpPr>
          <p:nvPr>
            <p:ph idx="1"/>
          </p:nvPr>
        </p:nvSpPr>
        <p:spPr/>
        <p:txBody>
          <a:bodyPr/>
          <a:lstStyle/>
          <a:p>
            <a:pPr marL="0" indent="0">
              <a:buNone/>
            </a:pPr>
            <a:endParaRPr lang="en-US" sz="2500" dirty="0"/>
          </a:p>
          <a:p>
            <a:pPr marL="0" indent="0">
              <a:buNone/>
            </a:pPr>
            <a:r>
              <a:rPr lang="en-US" sz="2600" dirty="0"/>
              <a:t>“It is a solemn consideration. I have now put my hand to the plow. O Lord, may I never turn back—never regret this step. It is my desire to live, to labor, to die as a kind of pioneer in advancing the gospel.”</a:t>
            </a:r>
          </a:p>
          <a:p>
            <a:pPr marL="0" indent="0">
              <a:buNone/>
            </a:pPr>
            <a:endParaRPr lang="en-US" dirty="0"/>
          </a:p>
        </p:txBody>
      </p:sp>
    </p:spTree>
    <p:extLst>
      <p:ext uri="{BB962C8B-B14F-4D97-AF65-F5344CB8AC3E}">
        <p14:creationId xmlns:p14="http://schemas.microsoft.com/office/powerpoint/2010/main" val="36604942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8EF754-3F5A-4344-9345-FB73DE8759C3}"/>
              </a:ext>
            </a:extLst>
          </p:cNvPr>
          <p:cNvSpPr>
            <a:spLocks noGrp="1"/>
          </p:cNvSpPr>
          <p:nvPr>
            <p:ph type="title"/>
          </p:nvPr>
        </p:nvSpPr>
        <p:spPr/>
        <p:txBody>
          <a:bodyPr>
            <a:normAutofit/>
          </a:bodyPr>
          <a:lstStyle/>
          <a:p>
            <a:r>
              <a:rPr lang="en-US" sz="4200" dirty="0"/>
              <a:t>Early Labors</a:t>
            </a:r>
          </a:p>
        </p:txBody>
      </p:sp>
      <p:sp>
        <p:nvSpPr>
          <p:cNvPr id="3" name="Text Placeholder 2">
            <a:extLst>
              <a:ext uri="{FF2B5EF4-FFF2-40B4-BE49-F238E27FC236}">
                <a16:creationId xmlns="" xmlns:a16="http://schemas.microsoft.com/office/drawing/2014/main" id="{2C39D89A-EA39-438E-B3E8-DD48C009302C}"/>
              </a:ext>
            </a:extLst>
          </p:cNvPr>
          <p:cNvSpPr>
            <a:spLocks noGrp="1"/>
          </p:cNvSpPr>
          <p:nvPr>
            <p:ph type="body" idx="1"/>
          </p:nvPr>
        </p:nvSpPr>
        <p:spPr>
          <a:xfrm>
            <a:off x="1511300" y="3846053"/>
            <a:ext cx="6119018" cy="1245382"/>
          </a:xfrm>
        </p:spPr>
        <p:txBody>
          <a:bodyPr>
            <a:noAutofit/>
          </a:bodyPr>
          <a:lstStyle/>
          <a:p>
            <a:r>
              <a:rPr lang="en-US" sz="3000" dirty="0"/>
              <a:t>1817 – 1819</a:t>
            </a:r>
          </a:p>
          <a:p>
            <a:r>
              <a:rPr lang="en-US" sz="3000" dirty="0"/>
              <a:t>(Ages 28 – 30) </a:t>
            </a:r>
          </a:p>
        </p:txBody>
      </p:sp>
    </p:spTree>
    <p:extLst>
      <p:ext uri="{BB962C8B-B14F-4D97-AF65-F5344CB8AC3E}">
        <p14:creationId xmlns:p14="http://schemas.microsoft.com/office/powerpoint/2010/main" val="29423676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A21D2A-09AC-4C20-9D8B-A15FD39455A1}"/>
              </a:ext>
            </a:extLst>
          </p:cNvPr>
          <p:cNvSpPr>
            <a:spLocks noGrp="1"/>
          </p:cNvSpPr>
          <p:nvPr>
            <p:ph type="title"/>
          </p:nvPr>
        </p:nvSpPr>
        <p:spPr/>
        <p:txBody>
          <a:bodyPr/>
          <a:lstStyle/>
          <a:p>
            <a:r>
              <a:rPr lang="en-US" dirty="0"/>
              <a:t>St. Louis</a:t>
            </a:r>
          </a:p>
        </p:txBody>
      </p:sp>
      <p:sp>
        <p:nvSpPr>
          <p:cNvPr id="3" name="Content Placeholder 2">
            <a:extLst>
              <a:ext uri="{FF2B5EF4-FFF2-40B4-BE49-F238E27FC236}">
                <a16:creationId xmlns="" xmlns:a16="http://schemas.microsoft.com/office/drawing/2014/main" id="{839B0403-2800-452C-8D01-20D065620826}"/>
              </a:ext>
            </a:extLst>
          </p:cNvPr>
          <p:cNvSpPr>
            <a:spLocks noGrp="1"/>
          </p:cNvSpPr>
          <p:nvPr>
            <p:ph idx="1"/>
          </p:nvPr>
        </p:nvSpPr>
        <p:spPr/>
        <p:txBody>
          <a:bodyPr>
            <a:normAutofit/>
          </a:bodyPr>
          <a:lstStyle/>
          <a:p>
            <a:r>
              <a:rPr lang="en-US" dirty="0"/>
              <a:t>July 25, 1817</a:t>
            </a:r>
          </a:p>
          <a:p>
            <a:pPr lvl="1"/>
            <a:r>
              <a:rPr lang="en-US" dirty="0"/>
              <a:t>1200-mile journey – one-horse wagon and long voyage down Ohio River</a:t>
            </a:r>
          </a:p>
          <a:p>
            <a:pPr lvl="1"/>
            <a:r>
              <a:rPr lang="en-US" dirty="0"/>
              <a:t>Arrived in St. Louis on Dec 1 with wrecked health</a:t>
            </a:r>
          </a:p>
          <a:p>
            <a:pPr lvl="2"/>
            <a:r>
              <a:rPr lang="en-US" dirty="0"/>
              <a:t>2-month recovery</a:t>
            </a:r>
          </a:p>
          <a:p>
            <a:pPr lvl="1"/>
            <a:r>
              <a:rPr lang="en-US" dirty="0"/>
              <a:t>Joined there by Welch family</a:t>
            </a:r>
          </a:p>
        </p:txBody>
      </p:sp>
    </p:spTree>
    <p:extLst>
      <p:ext uri="{BB962C8B-B14F-4D97-AF65-F5344CB8AC3E}">
        <p14:creationId xmlns:p14="http://schemas.microsoft.com/office/powerpoint/2010/main" val="1731947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71C835-B099-4B5E-9798-8D5398571652}"/>
              </a:ext>
            </a:extLst>
          </p:cNvPr>
          <p:cNvSpPr>
            <a:spLocks noGrp="1"/>
          </p:cNvSpPr>
          <p:nvPr>
            <p:ph type="title"/>
          </p:nvPr>
        </p:nvSpPr>
        <p:spPr/>
        <p:txBody>
          <a:bodyPr/>
          <a:lstStyle/>
          <a:p>
            <a:r>
              <a:rPr lang="en-US" dirty="0"/>
              <a:t>St. Louis</a:t>
            </a:r>
          </a:p>
        </p:txBody>
      </p:sp>
      <p:sp>
        <p:nvSpPr>
          <p:cNvPr id="3" name="Content Placeholder 2">
            <a:extLst>
              <a:ext uri="{FF2B5EF4-FFF2-40B4-BE49-F238E27FC236}">
                <a16:creationId xmlns="" xmlns:a16="http://schemas.microsoft.com/office/drawing/2014/main" id="{482C4CD0-71E8-47DF-A4FA-C6735965785C}"/>
              </a:ext>
            </a:extLst>
          </p:cNvPr>
          <p:cNvSpPr>
            <a:spLocks noGrp="1"/>
          </p:cNvSpPr>
          <p:nvPr>
            <p:ph idx="1"/>
          </p:nvPr>
        </p:nvSpPr>
        <p:spPr/>
        <p:txBody>
          <a:bodyPr>
            <a:normAutofit/>
          </a:bodyPr>
          <a:lstStyle/>
          <a:p>
            <a:r>
              <a:rPr lang="en-US" dirty="0"/>
              <a:t>Initial efforts</a:t>
            </a:r>
          </a:p>
          <a:p>
            <a:pPr lvl="1"/>
            <a:r>
              <a:rPr lang="en-US" dirty="0"/>
              <a:t>School</a:t>
            </a:r>
          </a:p>
          <a:p>
            <a:pPr lvl="1"/>
            <a:r>
              <a:rPr lang="en-US" dirty="0"/>
              <a:t>First Baptist Church – first evangelical church in St. Louis</a:t>
            </a:r>
          </a:p>
          <a:p>
            <a:pPr lvl="1"/>
            <a:r>
              <a:rPr lang="en-US" dirty="0"/>
              <a:t>Sunday School for negroes – started with 14, grew to over 100</a:t>
            </a:r>
          </a:p>
          <a:p>
            <a:pPr lvl="1"/>
            <a:r>
              <a:rPr lang="en-US" dirty="0" smtClean="0"/>
              <a:t>Baptized </a:t>
            </a:r>
            <a:r>
              <a:rPr lang="en-US" dirty="0"/>
              <a:t>first converts in the Mississippi River</a:t>
            </a:r>
          </a:p>
        </p:txBody>
      </p:sp>
    </p:spTree>
    <p:extLst>
      <p:ext uri="{BB962C8B-B14F-4D97-AF65-F5344CB8AC3E}">
        <p14:creationId xmlns:p14="http://schemas.microsoft.com/office/powerpoint/2010/main" val="206351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1C03A5-E518-4CC7-9480-B3F41F67209A}"/>
              </a:ext>
            </a:extLst>
          </p:cNvPr>
          <p:cNvSpPr>
            <a:spLocks noGrp="1"/>
          </p:cNvSpPr>
          <p:nvPr>
            <p:ph type="title"/>
          </p:nvPr>
        </p:nvSpPr>
        <p:spPr/>
        <p:txBody>
          <a:bodyPr/>
          <a:lstStyle/>
          <a:p>
            <a:r>
              <a:rPr lang="en-US" dirty="0"/>
              <a:t>Illinois</a:t>
            </a:r>
          </a:p>
        </p:txBody>
      </p:sp>
      <p:sp>
        <p:nvSpPr>
          <p:cNvPr id="3" name="Content Placeholder 2">
            <a:extLst>
              <a:ext uri="{FF2B5EF4-FFF2-40B4-BE49-F238E27FC236}">
                <a16:creationId xmlns="" xmlns:a16="http://schemas.microsoft.com/office/drawing/2014/main" id="{CC7A0547-439B-475B-AE32-22B8262217FD}"/>
              </a:ext>
            </a:extLst>
          </p:cNvPr>
          <p:cNvSpPr>
            <a:spLocks noGrp="1"/>
          </p:cNvSpPr>
          <p:nvPr>
            <p:ph idx="1"/>
          </p:nvPr>
        </p:nvSpPr>
        <p:spPr/>
        <p:txBody>
          <a:bodyPr>
            <a:normAutofit/>
          </a:bodyPr>
          <a:lstStyle/>
          <a:p>
            <a:r>
              <a:rPr lang="en-US" dirty="0"/>
              <a:t>Extended ministry into Southern Illinois</a:t>
            </a:r>
          </a:p>
          <a:p>
            <a:endParaRPr lang="en-US" sz="2500" dirty="0"/>
          </a:p>
          <a:p>
            <a:pPr marL="0" indent="0">
              <a:buNone/>
            </a:pPr>
            <a:r>
              <a:rPr lang="en-US" sz="2600" dirty="0"/>
              <a:t>“At the period of our visit, there were three parties of Baptists in Illinois that had about the same fraternal intercourse with each other as the Jews and Samaritans of the old time.”</a:t>
            </a:r>
          </a:p>
          <a:p>
            <a:pPr marL="0" indent="0" algn="r">
              <a:buNone/>
            </a:pPr>
            <a:r>
              <a:rPr lang="en-US" sz="2400" dirty="0"/>
              <a:t>The more things change …</a:t>
            </a:r>
          </a:p>
        </p:txBody>
      </p:sp>
    </p:spTree>
    <p:extLst>
      <p:ext uri="{BB962C8B-B14F-4D97-AF65-F5344CB8AC3E}">
        <p14:creationId xmlns:p14="http://schemas.microsoft.com/office/powerpoint/2010/main" val="2340595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05FE1B-1B50-4B21-94F4-A4A0887D1950}"/>
              </a:ext>
            </a:extLst>
          </p:cNvPr>
          <p:cNvSpPr>
            <a:spLocks noGrp="1"/>
          </p:cNvSpPr>
          <p:nvPr>
            <p:ph type="title"/>
          </p:nvPr>
        </p:nvSpPr>
        <p:spPr/>
        <p:txBody>
          <a:bodyPr/>
          <a:lstStyle/>
          <a:p>
            <a:r>
              <a:rPr lang="en-US" dirty="0"/>
              <a:t>Illinois</a:t>
            </a:r>
          </a:p>
        </p:txBody>
      </p:sp>
      <p:sp>
        <p:nvSpPr>
          <p:cNvPr id="3" name="Content Placeholder 2">
            <a:extLst>
              <a:ext uri="{FF2B5EF4-FFF2-40B4-BE49-F238E27FC236}">
                <a16:creationId xmlns="" xmlns:a16="http://schemas.microsoft.com/office/drawing/2014/main" id="{A4DD8CAA-69A3-4894-A064-2F37D69CEF69}"/>
              </a:ext>
            </a:extLst>
          </p:cNvPr>
          <p:cNvSpPr>
            <a:spLocks noGrp="1"/>
          </p:cNvSpPr>
          <p:nvPr>
            <p:ph idx="1"/>
          </p:nvPr>
        </p:nvSpPr>
        <p:spPr/>
        <p:txBody>
          <a:bodyPr>
            <a:normAutofit/>
          </a:bodyPr>
          <a:lstStyle/>
          <a:p>
            <a:r>
              <a:rPr lang="en-US" dirty="0"/>
              <a:t>Dangerous travel across great barren or Indian-infested areas</a:t>
            </a:r>
          </a:p>
          <a:p>
            <a:pPr marL="0" indent="0">
              <a:buNone/>
            </a:pPr>
            <a:endParaRPr lang="en-US" sz="2500" dirty="0"/>
          </a:p>
          <a:p>
            <a:pPr marL="0" indent="0">
              <a:buNone/>
            </a:pPr>
            <a:r>
              <a:rPr lang="en-US" sz="2400" dirty="0"/>
              <a:t>“If you have a piece of jerked venison, and a bit of pone with a cup of water, you may make out a splendid supper, provided you think so; ‘for as a man thinketh, so is he.’”</a:t>
            </a:r>
          </a:p>
        </p:txBody>
      </p:sp>
    </p:spTree>
    <p:extLst>
      <p:ext uri="{BB962C8B-B14F-4D97-AF65-F5344CB8AC3E}">
        <p14:creationId xmlns:p14="http://schemas.microsoft.com/office/powerpoint/2010/main" val="11208110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2867B5-1DB8-46E9-854C-554D0BC968F2}"/>
              </a:ext>
            </a:extLst>
          </p:cNvPr>
          <p:cNvSpPr>
            <a:spLocks noGrp="1"/>
          </p:cNvSpPr>
          <p:nvPr>
            <p:ph type="title"/>
          </p:nvPr>
        </p:nvSpPr>
        <p:spPr/>
        <p:txBody>
          <a:bodyPr/>
          <a:lstStyle/>
          <a:p>
            <a:r>
              <a:rPr lang="en-US" dirty="0" smtClean="0"/>
              <a:t>Highlights</a:t>
            </a:r>
            <a:endParaRPr lang="en-US" dirty="0"/>
          </a:p>
        </p:txBody>
      </p:sp>
      <p:sp>
        <p:nvSpPr>
          <p:cNvPr id="3" name="Content Placeholder 2">
            <a:extLst>
              <a:ext uri="{FF2B5EF4-FFF2-40B4-BE49-F238E27FC236}">
                <a16:creationId xmlns="" xmlns:a16="http://schemas.microsoft.com/office/drawing/2014/main" id="{1BDEC1BE-9D6D-4EF9-925D-21FF7DDFD553}"/>
              </a:ext>
            </a:extLst>
          </p:cNvPr>
          <p:cNvSpPr>
            <a:spLocks noGrp="1"/>
          </p:cNvSpPr>
          <p:nvPr>
            <p:ph idx="1"/>
          </p:nvPr>
        </p:nvSpPr>
        <p:spPr>
          <a:xfrm>
            <a:off x="971553" y="2556932"/>
            <a:ext cx="4493291" cy="3318936"/>
          </a:xfrm>
        </p:spPr>
        <p:txBody>
          <a:bodyPr>
            <a:normAutofit/>
          </a:bodyPr>
          <a:lstStyle/>
          <a:p>
            <a:r>
              <a:rPr lang="en-US" sz="2500" dirty="0"/>
              <a:t>I</a:t>
            </a:r>
            <a:r>
              <a:rPr lang="en-US" sz="2500" dirty="0" smtClean="0"/>
              <a:t>n </a:t>
            </a:r>
            <a:r>
              <a:rPr lang="en-US" sz="2500" dirty="0"/>
              <a:t>his 80s</a:t>
            </a:r>
          </a:p>
          <a:p>
            <a:r>
              <a:rPr lang="en-US" sz="2500" dirty="0"/>
              <a:t>Boones were </a:t>
            </a:r>
            <a:r>
              <a:rPr lang="en-US" sz="2500" dirty="0" smtClean="0"/>
              <a:t>KY Baptists</a:t>
            </a:r>
            <a:endParaRPr lang="en-US" sz="2500" dirty="0"/>
          </a:p>
          <a:p>
            <a:r>
              <a:rPr lang="en-US" sz="2500" dirty="0"/>
              <a:t>Chatted for several </a:t>
            </a:r>
            <a:r>
              <a:rPr lang="en-US" sz="2500" dirty="0" smtClean="0"/>
              <a:t>hours</a:t>
            </a:r>
          </a:p>
          <a:p>
            <a:r>
              <a:rPr lang="en-US" sz="2500" dirty="0"/>
              <a:t>P</a:t>
            </a:r>
            <a:r>
              <a:rPr lang="en-US" sz="2500" dirty="0" smtClean="0"/>
              <a:t>reached </a:t>
            </a:r>
            <a:r>
              <a:rPr lang="en-US" sz="2500" dirty="0"/>
              <a:t>with Boone in </a:t>
            </a:r>
            <a:r>
              <a:rPr lang="en-US" sz="2500" dirty="0" smtClean="0"/>
              <a:t>attendance</a:t>
            </a:r>
            <a:endParaRPr lang="en-US" sz="2500" dirty="0"/>
          </a:p>
        </p:txBody>
      </p:sp>
      <p:pic>
        <p:nvPicPr>
          <p:cNvPr id="4" name="Picture 3"/>
          <p:cNvPicPr>
            <a:picLocks noChangeAspect="1"/>
          </p:cNvPicPr>
          <p:nvPr/>
        </p:nvPicPr>
        <p:blipFill>
          <a:blip r:embed="rId3"/>
          <a:stretch>
            <a:fillRect/>
          </a:stretch>
        </p:blipFill>
        <p:spPr>
          <a:xfrm>
            <a:off x="5464845" y="2487385"/>
            <a:ext cx="3057764" cy="2941926"/>
          </a:xfrm>
          <a:prstGeom prst="rect">
            <a:avLst/>
          </a:prstGeom>
        </p:spPr>
      </p:pic>
      <p:sp>
        <p:nvSpPr>
          <p:cNvPr id="5" name="TextBox 4"/>
          <p:cNvSpPr txBox="1"/>
          <p:nvPr/>
        </p:nvSpPr>
        <p:spPr>
          <a:xfrm>
            <a:off x="5464844" y="5446510"/>
            <a:ext cx="3083026" cy="821089"/>
          </a:xfrm>
          <a:prstGeom prst="rect">
            <a:avLst/>
          </a:prstGeom>
          <a:noFill/>
        </p:spPr>
        <p:txBody>
          <a:bodyPr wrap="square" lIns="81627" tIns="40814" rIns="81627" bIns="40814" rtlCol="0">
            <a:spAutoFit/>
          </a:bodyPr>
          <a:lstStyle/>
          <a:p>
            <a:pPr algn="ctr"/>
            <a:r>
              <a:rPr lang="en-US" sz="2400" dirty="0"/>
              <a:t>Daniel Boone (1734-1820)</a:t>
            </a:r>
          </a:p>
        </p:txBody>
      </p:sp>
    </p:spTree>
    <p:extLst>
      <p:ext uri="{BB962C8B-B14F-4D97-AF65-F5344CB8AC3E}">
        <p14:creationId xmlns:p14="http://schemas.microsoft.com/office/powerpoint/2010/main" val="404615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0ED0B0-B9EF-4CCB-A32C-3C1D930731AD}"/>
              </a:ext>
            </a:extLst>
          </p:cNvPr>
          <p:cNvSpPr>
            <a:spLocks noGrp="1"/>
          </p:cNvSpPr>
          <p:nvPr>
            <p:ph type="title"/>
          </p:nvPr>
        </p:nvSpPr>
        <p:spPr/>
        <p:txBody>
          <a:bodyPr/>
          <a:lstStyle/>
          <a:p>
            <a:r>
              <a:rPr lang="en-US" dirty="0" smtClean="0"/>
              <a:t>Highlights</a:t>
            </a:r>
            <a:endParaRPr lang="en-US" dirty="0"/>
          </a:p>
        </p:txBody>
      </p:sp>
      <p:sp>
        <p:nvSpPr>
          <p:cNvPr id="3" name="Content Placeholder 2">
            <a:extLst>
              <a:ext uri="{FF2B5EF4-FFF2-40B4-BE49-F238E27FC236}">
                <a16:creationId xmlns="" xmlns:a16="http://schemas.microsoft.com/office/drawing/2014/main" id="{825683AB-E2CF-490D-B929-41368F0F829B}"/>
              </a:ext>
            </a:extLst>
          </p:cNvPr>
          <p:cNvSpPr>
            <a:spLocks noGrp="1"/>
          </p:cNvSpPr>
          <p:nvPr>
            <p:ph idx="1"/>
          </p:nvPr>
        </p:nvSpPr>
        <p:spPr/>
        <p:txBody>
          <a:bodyPr>
            <a:normAutofit/>
          </a:bodyPr>
          <a:lstStyle/>
          <a:p>
            <a:r>
              <a:rPr lang="en-US" dirty="0"/>
              <a:t>William Carey Peck, </a:t>
            </a:r>
            <a:r>
              <a:rPr lang="en-US" dirty="0" smtClean="0"/>
              <a:t>Feb </a:t>
            </a:r>
            <a:r>
              <a:rPr lang="en-US" dirty="0"/>
              <a:t>11, 1818 (3</a:t>
            </a:r>
            <a:r>
              <a:rPr lang="en-US" baseline="30000" dirty="0"/>
              <a:t>rd</a:t>
            </a:r>
            <a:r>
              <a:rPr lang="en-US" dirty="0"/>
              <a:t> son/4)</a:t>
            </a:r>
          </a:p>
          <a:p>
            <a:r>
              <a:rPr lang="en-US" dirty="0" smtClean="0"/>
              <a:t>United Society for the Spread of the Gospel</a:t>
            </a:r>
          </a:p>
          <a:p>
            <a:r>
              <a:rPr lang="en-US" dirty="0" smtClean="0"/>
              <a:t>Missouri </a:t>
            </a:r>
            <a:r>
              <a:rPr lang="en-US" dirty="0"/>
              <a:t>Bible Society (</a:t>
            </a:r>
            <a:r>
              <a:rPr lang="en-US" dirty="0" smtClean="0"/>
              <a:t>American </a:t>
            </a:r>
            <a:r>
              <a:rPr lang="en-US" dirty="0"/>
              <a:t>Bible </a:t>
            </a:r>
            <a:r>
              <a:rPr lang="en-US" dirty="0" smtClean="0"/>
              <a:t>Society)</a:t>
            </a:r>
            <a:endParaRPr lang="en-US" dirty="0"/>
          </a:p>
          <a:p>
            <a:r>
              <a:rPr lang="en-US" dirty="0"/>
              <a:t>Mite Societies – raising funds for missions</a:t>
            </a:r>
          </a:p>
          <a:p>
            <a:r>
              <a:rPr lang="en-US" dirty="0"/>
              <a:t>All of these began in 1818</a:t>
            </a:r>
          </a:p>
        </p:txBody>
      </p:sp>
    </p:spTree>
    <p:extLst>
      <p:ext uri="{BB962C8B-B14F-4D97-AF65-F5344CB8AC3E}">
        <p14:creationId xmlns:p14="http://schemas.microsoft.com/office/powerpoint/2010/main" val="2439646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2AA09B-3354-4895-A1D1-5B367EF09511}"/>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918BD1EF-245F-4F7A-8E23-9414E99A6201}"/>
              </a:ext>
            </a:extLst>
          </p:cNvPr>
          <p:cNvSpPr>
            <a:spLocks noGrp="1"/>
          </p:cNvSpPr>
          <p:nvPr>
            <p:ph idx="1"/>
          </p:nvPr>
        </p:nvSpPr>
        <p:spPr/>
        <p:txBody>
          <a:bodyPr>
            <a:normAutofit/>
          </a:bodyPr>
          <a:lstStyle/>
          <a:p>
            <a:r>
              <a:rPr lang="en-US" dirty="0"/>
              <a:t>Widespread opposition to missions among frontier Baptists</a:t>
            </a:r>
          </a:p>
          <a:p>
            <a:pPr marL="865336" lvl="1" indent="-457200">
              <a:buFont typeface="+mj-lt"/>
              <a:buAutoNum type="arabicPeriod"/>
            </a:pPr>
            <a:r>
              <a:rPr lang="en-US" sz="2300" dirty="0" smtClean="0"/>
              <a:t>Hyper</a:t>
            </a:r>
            <a:r>
              <a:rPr lang="en-US" sz="2300" dirty="0"/>
              <a:t>-Calvinism</a:t>
            </a:r>
          </a:p>
          <a:p>
            <a:pPr lvl="2"/>
            <a:r>
              <a:rPr lang="en-US" dirty="0"/>
              <a:t>Opposition to “means” as non-NT innovations</a:t>
            </a:r>
          </a:p>
          <a:p>
            <a:pPr marL="865336" lvl="1" indent="-457200">
              <a:buFont typeface="+mj-lt"/>
              <a:buAutoNum type="arabicPeriod"/>
            </a:pPr>
            <a:r>
              <a:rPr lang="en-US" dirty="0"/>
              <a:t>Ignorance – threatened by more learned ministers</a:t>
            </a:r>
          </a:p>
          <a:p>
            <a:pPr marL="865336" lvl="1" indent="-457200">
              <a:buFont typeface="+mj-lt"/>
              <a:buAutoNum type="arabicPeriod"/>
            </a:pPr>
            <a:r>
              <a:rPr lang="en-US" dirty="0"/>
              <a:t>Defense of home turf</a:t>
            </a:r>
          </a:p>
          <a:p>
            <a:pPr lvl="1"/>
            <a:endParaRPr lang="en-US" sz="2300" dirty="0"/>
          </a:p>
        </p:txBody>
      </p:sp>
    </p:spTree>
    <p:extLst>
      <p:ext uri="{BB962C8B-B14F-4D97-AF65-F5344CB8AC3E}">
        <p14:creationId xmlns:p14="http://schemas.microsoft.com/office/powerpoint/2010/main" val="3903303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Part 1</a:t>
            </a:r>
            <a:endParaRPr lang="en-US" sz="4800" dirty="0">
              <a:solidFill>
                <a:srgbClr val="FF0000"/>
              </a:solidFill>
            </a:endParaRPr>
          </a:p>
        </p:txBody>
      </p:sp>
      <p:sp>
        <p:nvSpPr>
          <p:cNvPr id="3" name="Text Placeholder 2"/>
          <p:cNvSpPr>
            <a:spLocks noGrp="1"/>
          </p:cNvSpPr>
          <p:nvPr>
            <p:ph type="body" idx="1"/>
          </p:nvPr>
        </p:nvSpPr>
        <p:spPr>
          <a:xfrm>
            <a:off x="1511300" y="3846052"/>
            <a:ext cx="6119018" cy="1306520"/>
          </a:xfrm>
        </p:spPr>
        <p:txBody>
          <a:bodyPr>
            <a:normAutofit/>
          </a:bodyPr>
          <a:lstStyle/>
          <a:p>
            <a:r>
              <a:rPr lang="en-US" sz="3200" dirty="0">
                <a:solidFill>
                  <a:srgbClr val="FF0000"/>
                </a:solidFill>
              </a:rPr>
              <a:t>Saved and Sent</a:t>
            </a:r>
          </a:p>
          <a:p>
            <a:r>
              <a:rPr lang="en-US" sz="3200" dirty="0">
                <a:solidFill>
                  <a:srgbClr val="FF0000"/>
                </a:solidFill>
              </a:rPr>
              <a:t>1789 - 1826</a:t>
            </a:r>
          </a:p>
        </p:txBody>
      </p:sp>
    </p:spTree>
    <p:extLst>
      <p:ext uri="{BB962C8B-B14F-4D97-AF65-F5344CB8AC3E}">
        <p14:creationId xmlns:p14="http://schemas.microsoft.com/office/powerpoint/2010/main" val="18365938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965FF3-232F-4C0F-9F7F-C44050D1138A}"/>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0CB76380-F207-43BD-AFF5-9CB5CB7CEA72}"/>
              </a:ext>
            </a:extLst>
          </p:cNvPr>
          <p:cNvSpPr>
            <a:spLocks noGrp="1"/>
          </p:cNvSpPr>
          <p:nvPr>
            <p:ph idx="1"/>
          </p:nvPr>
        </p:nvSpPr>
        <p:spPr/>
        <p:txBody>
          <a:bodyPr>
            <a:normAutofit lnSpcReduction="10000"/>
          </a:bodyPr>
          <a:lstStyle/>
          <a:p>
            <a:pPr marL="0" indent="0">
              <a:buNone/>
            </a:pPr>
            <a:r>
              <a:rPr lang="en-US" dirty="0" smtClean="0"/>
              <a:t>“</a:t>
            </a:r>
            <a:r>
              <a:rPr lang="en-US" dirty="0"/>
              <a:t>A set of crude and erroneous notions had been stereotyped in their minds, in Kentucky, about gospel doctrine and moral obligation, and they were fixedly resolved to learn nothing else. … For several successive years we met those brethren at associations, when they took a bolder and more decided stand against all organized efforts to publish the glad tidings to a sin-ruined world. </a:t>
            </a:r>
          </a:p>
        </p:txBody>
      </p:sp>
    </p:spTree>
    <p:extLst>
      <p:ext uri="{BB962C8B-B14F-4D97-AF65-F5344CB8AC3E}">
        <p14:creationId xmlns:p14="http://schemas.microsoft.com/office/powerpoint/2010/main" val="3734189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BB59F2-27F5-408B-B476-75E40F3241F8}"/>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C3ADB0C4-F4E7-454D-B91E-B42AA9D0704E}"/>
              </a:ext>
            </a:extLst>
          </p:cNvPr>
          <p:cNvSpPr>
            <a:spLocks noGrp="1"/>
          </p:cNvSpPr>
          <p:nvPr>
            <p:ph idx="1"/>
          </p:nvPr>
        </p:nvSpPr>
        <p:spPr/>
        <p:txBody>
          <a:bodyPr/>
          <a:lstStyle/>
          <a:p>
            <a:pPr marL="0" indent="0">
              <a:buNone/>
            </a:pPr>
            <a:r>
              <a:rPr lang="en-US" dirty="0"/>
              <a:t>“They maintained that missions, Sunday-schools, Bible societies, and such-like facilities, were all men’s contrivances, to take God’s work out of his own hands. Their views of the plan of salvation through Christ were exceeding limited and imperfect, and their success was quite as limited as their Biblical knowledge was deficient.”</a:t>
            </a:r>
          </a:p>
        </p:txBody>
      </p:sp>
    </p:spTree>
    <p:extLst>
      <p:ext uri="{BB962C8B-B14F-4D97-AF65-F5344CB8AC3E}">
        <p14:creationId xmlns:p14="http://schemas.microsoft.com/office/powerpoint/2010/main" val="2032255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CBAD42-3224-435A-B8A4-D88EB5850F26}"/>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47EE90E5-203C-4DFB-877A-549FDCD540F6}"/>
              </a:ext>
            </a:extLst>
          </p:cNvPr>
          <p:cNvSpPr>
            <a:spLocks noGrp="1"/>
          </p:cNvSpPr>
          <p:nvPr>
            <p:ph idx="1"/>
          </p:nvPr>
        </p:nvSpPr>
        <p:spPr/>
        <p:txBody>
          <a:bodyPr>
            <a:noAutofit/>
          </a:bodyPr>
          <a:lstStyle/>
          <a:p>
            <a:pPr marL="0" indent="0">
              <a:buNone/>
            </a:pPr>
            <a:r>
              <a:rPr lang="en-US" sz="2200" dirty="0" smtClean="0"/>
              <a:t>“</a:t>
            </a:r>
            <a:r>
              <a:rPr lang="en-US" sz="2200" dirty="0"/>
              <a:t>In many minds crude antinomian notions were intermingled with scattered and detached fragments of gospel truth. They had no clear and correct notions of the connection of Divine purposes and means to accomplish them. Because God worked in us to will and to do his own pleasure, they had no conception of human duty and responsibility. There was a mulish obstinacy about some of these men, as there is about the same class now. They would not examine the subject, candidly and prayerfully; they shut their own eyes against the light, and as far as in their power kept the members of their churches in darkness. </a:t>
            </a:r>
          </a:p>
        </p:txBody>
      </p:sp>
    </p:spTree>
    <p:extLst>
      <p:ext uri="{BB962C8B-B14F-4D97-AF65-F5344CB8AC3E}">
        <p14:creationId xmlns:p14="http://schemas.microsoft.com/office/powerpoint/2010/main" val="2365517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C4E38D-4ABE-463A-8A5D-88803B0138A8}"/>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AAF973A2-923C-4A39-8D99-3174B1F1D70F}"/>
              </a:ext>
            </a:extLst>
          </p:cNvPr>
          <p:cNvSpPr>
            <a:spLocks noGrp="1"/>
          </p:cNvSpPr>
          <p:nvPr>
            <p:ph idx="1"/>
          </p:nvPr>
        </p:nvSpPr>
        <p:spPr/>
        <p:txBody>
          <a:bodyPr>
            <a:normAutofit fontScale="85000" lnSpcReduction="20000"/>
          </a:bodyPr>
          <a:lstStyle/>
          <a:p>
            <a:pPr marL="0" indent="0">
              <a:buNone/>
            </a:pPr>
            <a:r>
              <a:rPr lang="en-US" dirty="0"/>
              <a:t>“They made the singular blunder in denying the use of all means and instrumentalities in the conversion of sinners and sending the gospel to the destitute, while they were active and zealous in using means and trying to be instrumental in opposing gospel measures. A third cause of this anti-mission spirit and practice among a class of preachers, originated in sheer selfishness. They knew their own deficiencies when contrasted with others, but instead of rejoicing that the Lord had provided better gifts to promote his cause, they felt the irritability of wounded pride, common to narrow and weak minds.”</a:t>
            </a:r>
          </a:p>
        </p:txBody>
      </p:sp>
    </p:spTree>
    <p:extLst>
      <p:ext uri="{BB962C8B-B14F-4D97-AF65-F5344CB8AC3E}">
        <p14:creationId xmlns:p14="http://schemas.microsoft.com/office/powerpoint/2010/main" val="3123386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4B5975-AE08-4886-AFC2-98AEA15DAC6E}"/>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1078A4DD-26DA-4285-A6D6-E5A937A1D80F}"/>
              </a:ext>
            </a:extLst>
          </p:cNvPr>
          <p:cNvSpPr>
            <a:spLocks noGrp="1"/>
          </p:cNvSpPr>
          <p:nvPr>
            <p:ph idx="1"/>
          </p:nvPr>
        </p:nvSpPr>
        <p:spPr/>
        <p:txBody>
          <a:bodyPr>
            <a:normAutofit lnSpcReduction="10000"/>
          </a:bodyPr>
          <a:lstStyle/>
          <a:p>
            <a:pPr marL="0" indent="0">
              <a:buNone/>
            </a:pPr>
            <a:r>
              <a:rPr lang="en-US" dirty="0" smtClean="0"/>
              <a:t>“</a:t>
            </a:r>
            <a:r>
              <a:rPr lang="en-US" dirty="0"/>
              <a:t>A good English dictionary and a careful examination of the meaning of words, with a smattering of the elements of rhetoric, about ‘tropes and figures,’ and a slight touch of logic and mental philosophy would have been of great service to this class of preachers. But some of them were as much afraid of a dictionary as they were of a missionary.”</a:t>
            </a:r>
            <a:endParaRPr lang="en-US" sz="2500" dirty="0"/>
          </a:p>
        </p:txBody>
      </p:sp>
    </p:spTree>
    <p:extLst>
      <p:ext uri="{BB962C8B-B14F-4D97-AF65-F5344CB8AC3E}">
        <p14:creationId xmlns:p14="http://schemas.microsoft.com/office/powerpoint/2010/main" val="2293108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6E1F67-903E-4B34-ADE4-8AB2911400E0}"/>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8FB1D410-3B0A-4859-9035-2B516D5DE163}"/>
              </a:ext>
            </a:extLst>
          </p:cNvPr>
          <p:cNvSpPr>
            <a:spLocks noGrp="1"/>
          </p:cNvSpPr>
          <p:nvPr>
            <p:ph idx="1"/>
          </p:nvPr>
        </p:nvSpPr>
        <p:spPr/>
        <p:txBody>
          <a:bodyPr>
            <a:normAutofit/>
          </a:bodyPr>
          <a:lstStyle/>
          <a:p>
            <a:pPr marL="0" indent="0">
              <a:buNone/>
            </a:pPr>
            <a:r>
              <a:rPr lang="en-US" sz="2400" dirty="0" smtClean="0"/>
              <a:t>“</a:t>
            </a:r>
            <a:r>
              <a:rPr lang="en-US" sz="2400" dirty="0"/>
              <a:t>Thus was the singular spectacle presented of a party separating themselves from their brethren, denouncing and excluding them, on the pretense of greater piety and more exact conformity to New-Testament order, whose chief peculiarity consisted in their opposition to the </a:t>
            </a:r>
            <a:r>
              <a:rPr lang="en-US" sz="2400" dirty="0" err="1"/>
              <a:t>Saviour’s</a:t>
            </a:r>
            <a:r>
              <a:rPr lang="en-US" sz="2400" dirty="0"/>
              <a:t> mandate, </a:t>
            </a:r>
          </a:p>
          <a:p>
            <a:pPr marL="0" indent="0">
              <a:buNone/>
            </a:pPr>
            <a:endParaRPr lang="en-US" sz="2500" dirty="0"/>
          </a:p>
        </p:txBody>
      </p:sp>
    </p:spTree>
    <p:extLst>
      <p:ext uri="{BB962C8B-B14F-4D97-AF65-F5344CB8AC3E}">
        <p14:creationId xmlns:p14="http://schemas.microsoft.com/office/powerpoint/2010/main" val="4240351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DDF0E3-ADB7-4830-AD4A-5A4F45AF0AE2}"/>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E10E9A48-FC5A-4070-9777-5D0861E09A1D}"/>
              </a:ext>
            </a:extLst>
          </p:cNvPr>
          <p:cNvSpPr>
            <a:spLocks noGrp="1"/>
          </p:cNvSpPr>
          <p:nvPr>
            <p:ph idx="1"/>
          </p:nvPr>
        </p:nvSpPr>
        <p:spPr/>
        <p:txBody>
          <a:bodyPr/>
          <a:lstStyle/>
          <a:p>
            <a:pPr marL="0" indent="0">
              <a:buNone/>
            </a:pPr>
            <a:r>
              <a:rPr lang="en-US" sz="2400" dirty="0" smtClean="0"/>
              <a:t>“</a:t>
            </a:r>
            <a:r>
              <a:rPr lang="en-US" sz="2400" dirty="0"/>
              <a:t>‘Go ye into all the world and preach the gospel to every creature’—evangelize all nations. It is vain to pretend that these ministers and churches were only opposing some (to them) objectionable methods of complying with the risen </a:t>
            </a:r>
            <a:r>
              <a:rPr lang="en-US" sz="2400" dirty="0" err="1"/>
              <a:t>Saviour’s</a:t>
            </a:r>
            <a:r>
              <a:rPr lang="en-US" sz="2400" dirty="0"/>
              <a:t> commission, for they did not prosecute any other method.”</a:t>
            </a:r>
          </a:p>
        </p:txBody>
      </p:sp>
    </p:spTree>
    <p:extLst>
      <p:ext uri="{BB962C8B-B14F-4D97-AF65-F5344CB8AC3E}">
        <p14:creationId xmlns:p14="http://schemas.microsoft.com/office/powerpoint/2010/main" val="38591873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60A696-C222-401A-AE74-F809DD8BE452}"/>
              </a:ext>
            </a:extLst>
          </p:cNvPr>
          <p:cNvSpPr>
            <a:spLocks noGrp="1"/>
          </p:cNvSpPr>
          <p:nvPr>
            <p:ph type="title"/>
          </p:nvPr>
        </p:nvSpPr>
        <p:spPr/>
        <p:txBody>
          <a:bodyPr/>
          <a:lstStyle/>
          <a:p>
            <a:r>
              <a:rPr lang="en-US" dirty="0"/>
              <a:t>Opposition</a:t>
            </a:r>
          </a:p>
        </p:txBody>
      </p:sp>
      <p:sp>
        <p:nvSpPr>
          <p:cNvPr id="3" name="Content Placeholder 2">
            <a:extLst>
              <a:ext uri="{FF2B5EF4-FFF2-40B4-BE49-F238E27FC236}">
                <a16:creationId xmlns="" xmlns:a16="http://schemas.microsoft.com/office/drawing/2014/main" id="{7AA979B7-726E-480D-AFDF-5534D708D10A}"/>
              </a:ext>
            </a:extLst>
          </p:cNvPr>
          <p:cNvSpPr>
            <a:spLocks noGrp="1"/>
          </p:cNvSpPr>
          <p:nvPr>
            <p:ph idx="1"/>
          </p:nvPr>
        </p:nvSpPr>
        <p:spPr>
          <a:xfrm>
            <a:off x="971551" y="2556932"/>
            <a:ext cx="6194878" cy="3318936"/>
          </a:xfrm>
        </p:spPr>
        <p:txBody>
          <a:bodyPr>
            <a:normAutofit/>
          </a:bodyPr>
          <a:lstStyle/>
          <a:p>
            <a:r>
              <a:rPr lang="en-US" dirty="0"/>
              <a:t>Peck’s Judaizers</a:t>
            </a:r>
          </a:p>
          <a:p>
            <a:pPr lvl="1"/>
            <a:r>
              <a:rPr lang="en-US" dirty="0"/>
              <a:t>As the Judaizers hounded Paul throughout his ministry,</a:t>
            </a:r>
          </a:p>
          <a:p>
            <a:pPr lvl="1"/>
            <a:r>
              <a:rPr lang="en-US" dirty="0"/>
              <a:t>Anti-mission, hard-shell, “primitive” Baptists opposed Peck his whole </a:t>
            </a:r>
            <a:r>
              <a:rPr lang="en-US" dirty="0" smtClean="0"/>
              <a:t>life</a:t>
            </a:r>
            <a:endParaRPr lang="en-US" dirty="0"/>
          </a:p>
        </p:txBody>
      </p:sp>
    </p:spTree>
    <p:extLst>
      <p:ext uri="{BB962C8B-B14F-4D97-AF65-F5344CB8AC3E}">
        <p14:creationId xmlns:p14="http://schemas.microsoft.com/office/powerpoint/2010/main" val="1336106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a:t>
            </a:r>
          </a:p>
        </p:txBody>
      </p:sp>
      <p:sp>
        <p:nvSpPr>
          <p:cNvPr id="3" name="Content Placeholder 2"/>
          <p:cNvSpPr>
            <a:spLocks noGrp="1"/>
          </p:cNvSpPr>
          <p:nvPr>
            <p:ph idx="1"/>
          </p:nvPr>
        </p:nvSpPr>
        <p:spPr>
          <a:xfrm>
            <a:off x="971553" y="2556932"/>
            <a:ext cx="5239026" cy="3318936"/>
          </a:xfrm>
        </p:spPr>
        <p:txBody>
          <a:bodyPr/>
          <a:lstStyle/>
          <a:p>
            <a:r>
              <a:rPr lang="en-US" dirty="0"/>
              <a:t>Key leader: Daniel Parker (1781-1844)</a:t>
            </a:r>
          </a:p>
          <a:p>
            <a:pPr lvl="1"/>
            <a:r>
              <a:rPr lang="en-US" dirty="0"/>
              <a:t>Opposed Peck in IL and IN repeatedly</a:t>
            </a:r>
          </a:p>
          <a:p>
            <a:pPr lvl="1"/>
            <a:r>
              <a:rPr lang="en-US" dirty="0"/>
              <a:t>Attacked any ministry without direct warrant in the NT</a:t>
            </a:r>
          </a:p>
          <a:p>
            <a:endParaRPr lang="en-US" dirty="0"/>
          </a:p>
        </p:txBody>
      </p:sp>
      <p:pic>
        <p:nvPicPr>
          <p:cNvPr id="5" name="Picture 4"/>
          <p:cNvPicPr>
            <a:picLocks noChangeAspect="1"/>
          </p:cNvPicPr>
          <p:nvPr/>
        </p:nvPicPr>
        <p:blipFill>
          <a:blip r:embed="rId3"/>
          <a:stretch>
            <a:fillRect/>
          </a:stretch>
        </p:blipFill>
        <p:spPr>
          <a:xfrm>
            <a:off x="6254766" y="2546322"/>
            <a:ext cx="2300330" cy="2952893"/>
          </a:xfrm>
          <a:prstGeom prst="rect">
            <a:avLst/>
          </a:prstGeom>
        </p:spPr>
      </p:pic>
    </p:spTree>
    <p:extLst>
      <p:ext uri="{BB962C8B-B14F-4D97-AF65-F5344CB8AC3E}">
        <p14:creationId xmlns:p14="http://schemas.microsoft.com/office/powerpoint/2010/main" val="36658127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CF7BF1C-AC91-4D43-826B-6502A8B42FEA}"/>
              </a:ext>
            </a:extLst>
          </p:cNvPr>
          <p:cNvPicPr>
            <a:picLocks noChangeAspect="1"/>
          </p:cNvPicPr>
          <p:nvPr/>
        </p:nvPicPr>
        <p:blipFill>
          <a:blip r:embed="rId3"/>
          <a:stretch>
            <a:fillRect/>
          </a:stretch>
        </p:blipFill>
        <p:spPr>
          <a:xfrm>
            <a:off x="605910" y="982132"/>
            <a:ext cx="4509369" cy="5019432"/>
          </a:xfrm>
          <a:prstGeom prst="rect">
            <a:avLst/>
          </a:prstGeom>
        </p:spPr>
      </p:pic>
      <p:sp>
        <p:nvSpPr>
          <p:cNvPr id="3" name="TextBox 2">
            <a:extLst>
              <a:ext uri="{FF2B5EF4-FFF2-40B4-BE49-F238E27FC236}">
                <a16:creationId xmlns="" xmlns:a16="http://schemas.microsoft.com/office/drawing/2014/main" id="{13B54F47-E43D-4081-9283-0AB33D00B36C}"/>
              </a:ext>
            </a:extLst>
          </p:cNvPr>
          <p:cNvSpPr txBox="1"/>
          <p:nvPr/>
        </p:nvSpPr>
        <p:spPr>
          <a:xfrm>
            <a:off x="5826177" y="977836"/>
            <a:ext cx="2794820" cy="4979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81627" tIns="40814" rIns="81627" bIns="40814" rtlCol="0">
            <a:spAutoFit/>
          </a:bodyPr>
          <a:lstStyle/>
          <a:p>
            <a:r>
              <a:rPr lang="en-US" sz="2700" dirty="0"/>
              <a:t>St. Louis</a:t>
            </a:r>
          </a:p>
        </p:txBody>
      </p:sp>
      <p:sp>
        <p:nvSpPr>
          <p:cNvPr id="5" name="TextBox 4">
            <a:extLst>
              <a:ext uri="{FF2B5EF4-FFF2-40B4-BE49-F238E27FC236}">
                <a16:creationId xmlns="" xmlns:a16="http://schemas.microsoft.com/office/drawing/2014/main" id="{208E48DA-57DD-4EF7-92BA-E180C80C5672}"/>
              </a:ext>
            </a:extLst>
          </p:cNvPr>
          <p:cNvSpPr txBox="1"/>
          <p:nvPr/>
        </p:nvSpPr>
        <p:spPr>
          <a:xfrm>
            <a:off x="5822344" y="4867362"/>
            <a:ext cx="2794820" cy="13289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81627" tIns="40814" rIns="81627" bIns="40814" rtlCol="0">
            <a:spAutoFit/>
          </a:bodyPr>
          <a:lstStyle/>
          <a:p>
            <a:r>
              <a:rPr lang="en-US" sz="2700" dirty="0"/>
              <a:t>Alton, IL – 25 miles north of St. Louis</a:t>
            </a:r>
          </a:p>
        </p:txBody>
      </p:sp>
      <p:sp>
        <p:nvSpPr>
          <p:cNvPr id="6" name="Star: 5 Points 5">
            <a:extLst>
              <a:ext uri="{FF2B5EF4-FFF2-40B4-BE49-F238E27FC236}">
                <a16:creationId xmlns="" xmlns:a16="http://schemas.microsoft.com/office/drawing/2014/main" id="{244F71E7-3143-464D-93D1-F92E0CB51411}"/>
              </a:ext>
            </a:extLst>
          </p:cNvPr>
          <p:cNvSpPr/>
          <p:nvPr/>
        </p:nvSpPr>
        <p:spPr>
          <a:xfrm>
            <a:off x="3221182" y="3860802"/>
            <a:ext cx="131618" cy="16625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lIns="81627" tIns="40814" rIns="81627" bIns="40814" rtlCol="0" anchor="ctr"/>
          <a:lstStyle/>
          <a:p>
            <a:pPr algn="ctr"/>
            <a:endParaRPr lang="en-US"/>
          </a:p>
        </p:txBody>
      </p:sp>
      <p:sp>
        <p:nvSpPr>
          <p:cNvPr id="8" name="Star: 5 Points 7">
            <a:extLst>
              <a:ext uri="{FF2B5EF4-FFF2-40B4-BE49-F238E27FC236}">
                <a16:creationId xmlns="" xmlns:a16="http://schemas.microsoft.com/office/drawing/2014/main" id="{7CD958F0-463A-4B3B-A08C-DC1B29513954}"/>
              </a:ext>
            </a:extLst>
          </p:cNvPr>
          <p:cNvSpPr/>
          <p:nvPr/>
        </p:nvSpPr>
        <p:spPr>
          <a:xfrm>
            <a:off x="3186546" y="3583710"/>
            <a:ext cx="83127" cy="147781"/>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lIns="81627" tIns="40814" rIns="81627" bIns="40814" rtlCol="0" anchor="ctr"/>
          <a:lstStyle/>
          <a:p>
            <a:pPr algn="ctr"/>
            <a:endParaRPr lang="en-US"/>
          </a:p>
        </p:txBody>
      </p:sp>
      <p:sp>
        <p:nvSpPr>
          <p:cNvPr id="4" name="TextBox 3"/>
          <p:cNvSpPr txBox="1"/>
          <p:nvPr/>
        </p:nvSpPr>
        <p:spPr>
          <a:xfrm>
            <a:off x="5821905" y="1774795"/>
            <a:ext cx="2748643" cy="1328920"/>
          </a:xfrm>
          <a:prstGeom prst="rect">
            <a:avLst/>
          </a:prstGeom>
          <a:solidFill>
            <a:srgbClr val="CCFFCC"/>
          </a:solidFill>
        </p:spPr>
        <p:txBody>
          <a:bodyPr wrap="square" lIns="81627" tIns="40814" rIns="81627" bIns="40814" rtlCol="0">
            <a:spAutoFit/>
          </a:bodyPr>
          <a:lstStyle/>
          <a:p>
            <a:r>
              <a:rPr lang="en-US" sz="2700" dirty="0"/>
              <a:t>St. Charles, MO – 20 miles NW of St. Louis</a:t>
            </a:r>
          </a:p>
        </p:txBody>
      </p:sp>
      <p:sp>
        <p:nvSpPr>
          <p:cNvPr id="9" name="Star: 5 Points 7">
            <a:extLst>
              <a:ext uri="{FF2B5EF4-FFF2-40B4-BE49-F238E27FC236}">
                <a16:creationId xmlns="" xmlns:a16="http://schemas.microsoft.com/office/drawing/2014/main" id="{7CD958F0-463A-4B3B-A08C-DC1B29513954}"/>
              </a:ext>
            </a:extLst>
          </p:cNvPr>
          <p:cNvSpPr/>
          <p:nvPr/>
        </p:nvSpPr>
        <p:spPr>
          <a:xfrm>
            <a:off x="3092202" y="3724015"/>
            <a:ext cx="119084" cy="219033"/>
          </a:xfrm>
          <a:prstGeom prst="star5">
            <a:avLst/>
          </a:prstGeom>
          <a:solidFill>
            <a:srgbClr val="CCFFCC"/>
          </a:solidFill>
        </p:spPr>
        <p:style>
          <a:lnRef idx="2">
            <a:schemeClr val="accent3">
              <a:shade val="50000"/>
            </a:schemeClr>
          </a:lnRef>
          <a:fillRef idx="1">
            <a:schemeClr val="accent3"/>
          </a:fillRef>
          <a:effectRef idx="0">
            <a:schemeClr val="accent3"/>
          </a:effectRef>
          <a:fontRef idx="minor">
            <a:schemeClr val="lt1"/>
          </a:fontRef>
        </p:style>
        <p:txBody>
          <a:bodyPr lIns="81627" tIns="40814" rIns="81627" bIns="40814" rtlCol="0" anchor="ctr"/>
          <a:lstStyle/>
          <a:p>
            <a:pPr algn="ctr"/>
            <a:endParaRPr lang="en-US"/>
          </a:p>
        </p:txBody>
      </p:sp>
      <p:sp>
        <p:nvSpPr>
          <p:cNvPr id="7" name="TextBox 6"/>
          <p:cNvSpPr txBox="1"/>
          <p:nvPr/>
        </p:nvSpPr>
        <p:spPr>
          <a:xfrm>
            <a:off x="5828395" y="3294794"/>
            <a:ext cx="2848429" cy="1328920"/>
          </a:xfrm>
          <a:prstGeom prst="rect">
            <a:avLst/>
          </a:prstGeom>
          <a:solidFill>
            <a:srgbClr val="FFFF00"/>
          </a:solidFill>
        </p:spPr>
        <p:txBody>
          <a:bodyPr wrap="square" lIns="81627" tIns="40814" rIns="81627" bIns="40814" rtlCol="0">
            <a:spAutoFit/>
          </a:bodyPr>
          <a:lstStyle/>
          <a:p>
            <a:r>
              <a:rPr lang="en-US" sz="2700" dirty="0"/>
              <a:t>Rock Spring, IL – 20 miles E of St. Louis</a:t>
            </a:r>
          </a:p>
        </p:txBody>
      </p:sp>
      <p:sp>
        <p:nvSpPr>
          <p:cNvPr id="10" name="Star: 5 Points 7">
            <a:extLst>
              <a:ext uri="{FF2B5EF4-FFF2-40B4-BE49-F238E27FC236}">
                <a16:creationId xmlns="" xmlns:a16="http://schemas.microsoft.com/office/drawing/2014/main" id="{7CD958F0-463A-4B3B-A08C-DC1B29513954}"/>
              </a:ext>
            </a:extLst>
          </p:cNvPr>
          <p:cNvSpPr/>
          <p:nvPr/>
        </p:nvSpPr>
        <p:spPr>
          <a:xfrm>
            <a:off x="3324431" y="3779653"/>
            <a:ext cx="119084" cy="219033"/>
          </a:xfrm>
          <a:prstGeom prst="star5">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lIns="81627" tIns="40814" rIns="81627" bIns="40814" rtlCol="0" anchor="ctr"/>
          <a:lstStyle/>
          <a:p>
            <a:pPr algn="ctr"/>
            <a:endParaRPr lang="en-US"/>
          </a:p>
        </p:txBody>
      </p:sp>
    </p:spTree>
    <p:extLst>
      <p:ext uri="{BB962C8B-B14F-4D97-AF65-F5344CB8AC3E}">
        <p14:creationId xmlns:p14="http://schemas.microsoft.com/office/powerpoint/2010/main" val="3518774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4" grpId="0" animBg="1"/>
      <p:bldP spid="9" grpId="0" animBg="1"/>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DEC3B9-1FC0-43B6-B352-7574CA1B65B3}"/>
              </a:ext>
            </a:extLst>
          </p:cNvPr>
          <p:cNvSpPr>
            <a:spLocks noGrp="1"/>
          </p:cNvSpPr>
          <p:nvPr>
            <p:ph type="title"/>
          </p:nvPr>
        </p:nvSpPr>
        <p:spPr/>
        <p:txBody>
          <a:bodyPr>
            <a:normAutofit/>
          </a:bodyPr>
          <a:lstStyle/>
          <a:p>
            <a:r>
              <a:rPr lang="en-US" sz="4200" dirty="0"/>
              <a:t>An Unexpected Calling</a:t>
            </a:r>
          </a:p>
        </p:txBody>
      </p:sp>
      <p:sp>
        <p:nvSpPr>
          <p:cNvPr id="3" name="Text Placeholder 2">
            <a:extLst>
              <a:ext uri="{FF2B5EF4-FFF2-40B4-BE49-F238E27FC236}">
                <a16:creationId xmlns="" xmlns:a16="http://schemas.microsoft.com/office/drawing/2014/main" id="{3FDD620A-B534-4753-9AAD-ED6C5D3CCB24}"/>
              </a:ext>
            </a:extLst>
          </p:cNvPr>
          <p:cNvSpPr>
            <a:spLocks noGrp="1"/>
          </p:cNvSpPr>
          <p:nvPr>
            <p:ph type="body" idx="1"/>
          </p:nvPr>
        </p:nvSpPr>
        <p:spPr>
          <a:xfrm>
            <a:off x="1511300" y="3846053"/>
            <a:ext cx="6119018" cy="1303637"/>
          </a:xfrm>
        </p:spPr>
        <p:txBody>
          <a:bodyPr>
            <a:noAutofit/>
          </a:bodyPr>
          <a:lstStyle/>
          <a:p>
            <a:r>
              <a:rPr lang="en-US" sz="3000" dirty="0"/>
              <a:t>1789 – 1813</a:t>
            </a:r>
          </a:p>
          <a:p>
            <a:r>
              <a:rPr lang="en-US" sz="3000" dirty="0"/>
              <a:t>(To Age 24)</a:t>
            </a:r>
          </a:p>
        </p:txBody>
      </p:sp>
    </p:spTree>
    <p:extLst>
      <p:ext uri="{BB962C8B-B14F-4D97-AF65-F5344CB8AC3E}">
        <p14:creationId xmlns:p14="http://schemas.microsoft.com/office/powerpoint/2010/main" val="214787876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2FF1F-457A-4FB5-B281-7B24A77807E4}"/>
              </a:ext>
            </a:extLst>
          </p:cNvPr>
          <p:cNvSpPr>
            <a:spLocks noGrp="1"/>
          </p:cNvSpPr>
          <p:nvPr>
            <p:ph type="title"/>
          </p:nvPr>
        </p:nvSpPr>
        <p:spPr/>
        <p:txBody>
          <a:bodyPr>
            <a:normAutofit/>
          </a:bodyPr>
          <a:lstStyle/>
          <a:p>
            <a:r>
              <a:rPr lang="en-US" sz="4200" dirty="0"/>
              <a:t>Trials in St. Charles</a:t>
            </a:r>
          </a:p>
        </p:txBody>
      </p:sp>
      <p:sp>
        <p:nvSpPr>
          <p:cNvPr id="3" name="Text Placeholder 2">
            <a:extLst>
              <a:ext uri="{FF2B5EF4-FFF2-40B4-BE49-F238E27FC236}">
                <a16:creationId xmlns="" xmlns:a16="http://schemas.microsoft.com/office/drawing/2014/main" id="{252BA871-B5E7-4852-BD02-49A3C50EDB37}"/>
              </a:ext>
            </a:extLst>
          </p:cNvPr>
          <p:cNvSpPr>
            <a:spLocks noGrp="1"/>
          </p:cNvSpPr>
          <p:nvPr>
            <p:ph type="body" idx="1"/>
          </p:nvPr>
        </p:nvSpPr>
        <p:spPr>
          <a:xfrm>
            <a:off x="1511300" y="3846053"/>
            <a:ext cx="6119018" cy="1350240"/>
          </a:xfrm>
        </p:spPr>
        <p:txBody>
          <a:bodyPr>
            <a:noAutofit/>
          </a:bodyPr>
          <a:lstStyle/>
          <a:p>
            <a:r>
              <a:rPr lang="en-US" sz="3000" dirty="0"/>
              <a:t>1819 – 1822</a:t>
            </a:r>
          </a:p>
          <a:p>
            <a:r>
              <a:rPr lang="en-US" sz="3000" dirty="0"/>
              <a:t>(Ages 30 – 33)</a:t>
            </a:r>
          </a:p>
        </p:txBody>
      </p:sp>
    </p:spTree>
    <p:extLst>
      <p:ext uri="{BB962C8B-B14F-4D97-AF65-F5344CB8AC3E}">
        <p14:creationId xmlns:p14="http://schemas.microsoft.com/office/powerpoint/2010/main" val="29518689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AB4DDE-FFD1-4A44-B854-626E7F6EC134}"/>
              </a:ext>
            </a:extLst>
          </p:cNvPr>
          <p:cNvSpPr>
            <a:spLocks noGrp="1"/>
          </p:cNvSpPr>
          <p:nvPr>
            <p:ph type="title"/>
          </p:nvPr>
        </p:nvSpPr>
        <p:spPr/>
        <p:txBody>
          <a:bodyPr/>
          <a:lstStyle/>
          <a:p>
            <a:r>
              <a:rPr lang="en-US" dirty="0"/>
              <a:t>New HQ</a:t>
            </a:r>
          </a:p>
        </p:txBody>
      </p:sp>
      <p:sp>
        <p:nvSpPr>
          <p:cNvPr id="3" name="Content Placeholder 2">
            <a:extLst>
              <a:ext uri="{FF2B5EF4-FFF2-40B4-BE49-F238E27FC236}">
                <a16:creationId xmlns="" xmlns:a16="http://schemas.microsoft.com/office/drawing/2014/main" id="{BDB60CED-0DCD-438C-8033-15F0A6A5C93A}"/>
              </a:ext>
            </a:extLst>
          </p:cNvPr>
          <p:cNvSpPr>
            <a:spLocks noGrp="1"/>
          </p:cNvSpPr>
          <p:nvPr>
            <p:ph idx="1"/>
          </p:nvPr>
        </p:nvSpPr>
        <p:spPr/>
        <p:txBody>
          <a:bodyPr>
            <a:normAutofit/>
          </a:bodyPr>
          <a:lstStyle/>
          <a:p>
            <a:r>
              <a:rPr lang="en-US" sz="2600" dirty="0" smtClean="0"/>
              <a:t>St</a:t>
            </a:r>
            <a:r>
              <a:rPr lang="en-US" sz="2600" dirty="0"/>
              <a:t>. Charles, MO in March 1819</a:t>
            </a:r>
          </a:p>
          <a:p>
            <a:pPr lvl="1"/>
            <a:r>
              <a:rPr lang="en-US" dirty="0" smtClean="0"/>
              <a:t>Goal – mission </a:t>
            </a:r>
            <a:r>
              <a:rPr lang="en-US" dirty="0"/>
              <a:t>station and seminary there</a:t>
            </a:r>
          </a:p>
          <a:p>
            <a:pPr lvl="1"/>
            <a:r>
              <a:rPr lang="en-US" dirty="0"/>
              <a:t>Welch’s remained in St. Louis</a:t>
            </a:r>
          </a:p>
          <a:p>
            <a:r>
              <a:rPr lang="en-US" sz="2600" dirty="0"/>
              <a:t>St. Charles Academy – 30 students within a month</a:t>
            </a:r>
          </a:p>
          <a:p>
            <a:pPr lvl="1"/>
            <a:r>
              <a:rPr lang="en-US" dirty="0"/>
              <a:t>Supplemented income</a:t>
            </a:r>
          </a:p>
          <a:p>
            <a:pPr lvl="1"/>
            <a:r>
              <a:rPr lang="en-US" dirty="0"/>
              <a:t>Contributed to raising regional literacy</a:t>
            </a:r>
          </a:p>
        </p:txBody>
      </p:sp>
    </p:spTree>
    <p:extLst>
      <p:ext uri="{BB962C8B-B14F-4D97-AF65-F5344CB8AC3E}">
        <p14:creationId xmlns:p14="http://schemas.microsoft.com/office/powerpoint/2010/main" val="43046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8710D5-03B1-4F34-8B77-5378EF4EE722}"/>
              </a:ext>
            </a:extLst>
          </p:cNvPr>
          <p:cNvSpPr>
            <a:spLocks noGrp="1"/>
          </p:cNvSpPr>
          <p:nvPr>
            <p:ph type="title"/>
          </p:nvPr>
        </p:nvSpPr>
        <p:spPr/>
        <p:txBody>
          <a:bodyPr/>
          <a:lstStyle/>
          <a:p>
            <a:r>
              <a:rPr lang="en-US" dirty="0"/>
              <a:t>Other Ministries</a:t>
            </a:r>
          </a:p>
        </p:txBody>
      </p:sp>
      <p:sp>
        <p:nvSpPr>
          <p:cNvPr id="3" name="Content Placeholder 2">
            <a:extLst>
              <a:ext uri="{FF2B5EF4-FFF2-40B4-BE49-F238E27FC236}">
                <a16:creationId xmlns="" xmlns:a16="http://schemas.microsoft.com/office/drawing/2014/main" id="{FD0BB5C9-A552-4051-9077-04EF41BB4B20}"/>
              </a:ext>
            </a:extLst>
          </p:cNvPr>
          <p:cNvSpPr>
            <a:spLocks noGrp="1"/>
          </p:cNvSpPr>
          <p:nvPr>
            <p:ph idx="1"/>
          </p:nvPr>
        </p:nvSpPr>
        <p:spPr/>
        <p:txBody>
          <a:bodyPr>
            <a:normAutofit/>
          </a:bodyPr>
          <a:lstStyle/>
          <a:p>
            <a:r>
              <a:rPr lang="en-US" sz="2600" dirty="0"/>
              <a:t>First Sunday School in St. Charles</a:t>
            </a:r>
          </a:p>
          <a:p>
            <a:r>
              <a:rPr lang="en-US" sz="2600" dirty="0"/>
              <a:t>Evening services for “colored people, chiefly slaves”</a:t>
            </a:r>
          </a:p>
          <a:p>
            <a:pPr lvl="1"/>
            <a:r>
              <a:rPr lang="en-US" dirty="0"/>
              <a:t>Saw steady conversions</a:t>
            </a:r>
          </a:p>
          <a:p>
            <a:r>
              <a:rPr lang="en-US" sz="2600" dirty="0"/>
              <a:t>Continued itinerant ministry</a:t>
            </a:r>
          </a:p>
          <a:p>
            <a:pPr lvl="1"/>
            <a:r>
              <a:rPr lang="en-US" dirty="0"/>
              <a:t>Evangelism, Bible distribution, and raising funds for missions (Mites)</a:t>
            </a:r>
          </a:p>
          <a:p>
            <a:endParaRPr lang="en-US" sz="2500" dirty="0"/>
          </a:p>
        </p:txBody>
      </p:sp>
    </p:spTree>
    <p:extLst>
      <p:ext uri="{BB962C8B-B14F-4D97-AF65-F5344CB8AC3E}">
        <p14:creationId xmlns:p14="http://schemas.microsoft.com/office/powerpoint/2010/main" val="2352086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CA2833-C324-4656-9B15-4FB463575633}"/>
              </a:ext>
            </a:extLst>
          </p:cNvPr>
          <p:cNvSpPr>
            <a:spLocks noGrp="1"/>
          </p:cNvSpPr>
          <p:nvPr>
            <p:ph type="title"/>
          </p:nvPr>
        </p:nvSpPr>
        <p:spPr/>
        <p:txBody>
          <a:bodyPr/>
          <a:lstStyle/>
          <a:p>
            <a:r>
              <a:rPr lang="en-US" dirty="0"/>
              <a:t>Family Issues</a:t>
            </a:r>
          </a:p>
        </p:txBody>
      </p:sp>
      <p:sp>
        <p:nvSpPr>
          <p:cNvPr id="3" name="Content Placeholder 2">
            <a:extLst>
              <a:ext uri="{FF2B5EF4-FFF2-40B4-BE49-F238E27FC236}">
                <a16:creationId xmlns="" xmlns:a16="http://schemas.microsoft.com/office/drawing/2014/main" id="{F2EE740A-2C30-414C-B573-2364A7895995}"/>
              </a:ext>
            </a:extLst>
          </p:cNvPr>
          <p:cNvSpPr>
            <a:spLocks noGrp="1"/>
          </p:cNvSpPr>
          <p:nvPr>
            <p:ph idx="1"/>
          </p:nvPr>
        </p:nvSpPr>
        <p:spPr/>
        <p:txBody>
          <a:bodyPr>
            <a:normAutofit/>
          </a:bodyPr>
          <a:lstStyle/>
          <a:p>
            <a:r>
              <a:rPr lang="en-US" sz="2600" dirty="0"/>
              <a:t>Mary Ann born Sept 18, 1820 (2</a:t>
            </a:r>
            <a:r>
              <a:rPr lang="en-US" sz="2600" baseline="30000" dirty="0"/>
              <a:t>nd</a:t>
            </a:r>
            <a:r>
              <a:rPr lang="en-US" sz="2600" dirty="0"/>
              <a:t> daughter/5)</a:t>
            </a:r>
          </a:p>
          <a:p>
            <a:r>
              <a:rPr lang="en-US" sz="2600" dirty="0"/>
              <a:t>Two weeks later</a:t>
            </a:r>
          </a:p>
          <a:p>
            <a:pPr lvl="1"/>
            <a:r>
              <a:rPr lang="en-US" dirty="0"/>
              <a:t>Eli (10 years old) died of a fever (Oct 5)</a:t>
            </a:r>
          </a:p>
          <a:p>
            <a:r>
              <a:rPr lang="en-US" sz="2600" dirty="0"/>
              <a:t>Almost exactly one year later</a:t>
            </a:r>
          </a:p>
          <a:p>
            <a:pPr lvl="1"/>
            <a:r>
              <a:rPr lang="en-US" dirty="0"/>
              <a:t>William Carey (3 years old) also passed away</a:t>
            </a:r>
          </a:p>
          <a:p>
            <a:r>
              <a:rPr lang="en-US" sz="2600" dirty="0"/>
              <a:t>Frontier life was hard</a:t>
            </a:r>
          </a:p>
        </p:txBody>
      </p:sp>
    </p:spTree>
    <p:extLst>
      <p:ext uri="{BB962C8B-B14F-4D97-AF65-F5344CB8AC3E}">
        <p14:creationId xmlns:p14="http://schemas.microsoft.com/office/powerpoint/2010/main" val="26638253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DCF679-7161-448B-8003-3B73B8AB497D}"/>
              </a:ext>
            </a:extLst>
          </p:cNvPr>
          <p:cNvSpPr>
            <a:spLocks noGrp="1"/>
          </p:cNvSpPr>
          <p:nvPr>
            <p:ph type="title"/>
          </p:nvPr>
        </p:nvSpPr>
        <p:spPr/>
        <p:txBody>
          <a:bodyPr/>
          <a:lstStyle/>
          <a:p>
            <a:r>
              <a:rPr lang="en-US" dirty="0"/>
              <a:t>Cut Off</a:t>
            </a:r>
          </a:p>
        </p:txBody>
      </p:sp>
      <p:sp>
        <p:nvSpPr>
          <p:cNvPr id="3" name="Content Placeholder 2">
            <a:extLst>
              <a:ext uri="{FF2B5EF4-FFF2-40B4-BE49-F238E27FC236}">
                <a16:creationId xmlns="" xmlns:a16="http://schemas.microsoft.com/office/drawing/2014/main" id="{91265056-9401-4232-81BD-8E077C3E3940}"/>
              </a:ext>
            </a:extLst>
          </p:cNvPr>
          <p:cNvSpPr>
            <a:spLocks noGrp="1"/>
          </p:cNvSpPr>
          <p:nvPr>
            <p:ph idx="1"/>
          </p:nvPr>
        </p:nvSpPr>
        <p:spPr/>
        <p:txBody>
          <a:bodyPr>
            <a:normAutofit/>
          </a:bodyPr>
          <a:lstStyle/>
          <a:p>
            <a:r>
              <a:rPr lang="en-US" dirty="0"/>
              <a:t>Board of Mission of Triennial Convention</a:t>
            </a:r>
          </a:p>
          <a:p>
            <a:pPr lvl="1"/>
            <a:r>
              <a:rPr lang="en-US" dirty="0"/>
              <a:t>Shut down St. Louis Mission in Oct 1820 </a:t>
            </a:r>
            <a:endParaRPr lang="en-US" dirty="0" smtClean="0"/>
          </a:p>
          <a:p>
            <a:pPr lvl="2"/>
            <a:r>
              <a:rPr lang="en-US" dirty="0" smtClean="0"/>
              <a:t>Eli </a:t>
            </a:r>
            <a:r>
              <a:rPr lang="en-US" dirty="0"/>
              <a:t>had just </a:t>
            </a:r>
            <a:r>
              <a:rPr lang="en-US" dirty="0" smtClean="0"/>
              <a:t>died</a:t>
            </a:r>
            <a:endParaRPr lang="en-US" dirty="0"/>
          </a:p>
          <a:p>
            <a:pPr lvl="1"/>
            <a:r>
              <a:rPr lang="en-US" dirty="0"/>
              <a:t>Directed Peck to join Indian Mission of Isaac McCoy at Fort Wayne, IN</a:t>
            </a:r>
          </a:p>
          <a:p>
            <a:pPr lvl="1"/>
            <a:r>
              <a:rPr lang="en-US" dirty="0"/>
              <a:t>Welch told to remain in St. Louis as pastor but without support</a:t>
            </a:r>
          </a:p>
          <a:p>
            <a:endParaRPr lang="en-US" sz="2500" dirty="0"/>
          </a:p>
        </p:txBody>
      </p:sp>
    </p:spTree>
    <p:extLst>
      <p:ext uri="{BB962C8B-B14F-4D97-AF65-F5344CB8AC3E}">
        <p14:creationId xmlns:p14="http://schemas.microsoft.com/office/powerpoint/2010/main" val="3112946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Off</a:t>
            </a:r>
          </a:p>
        </p:txBody>
      </p:sp>
      <p:sp>
        <p:nvSpPr>
          <p:cNvPr id="3" name="Content Placeholder 2"/>
          <p:cNvSpPr>
            <a:spLocks noGrp="1"/>
          </p:cNvSpPr>
          <p:nvPr>
            <p:ph idx="1"/>
          </p:nvPr>
        </p:nvSpPr>
        <p:spPr/>
        <p:txBody>
          <a:bodyPr/>
          <a:lstStyle/>
          <a:p>
            <a:r>
              <a:rPr lang="en-US" dirty="0"/>
              <a:t>Peck strongly opposed this decision</a:t>
            </a:r>
          </a:p>
          <a:p>
            <a:pPr lvl="1"/>
            <a:r>
              <a:rPr lang="en-US" dirty="0" smtClean="0"/>
              <a:t>Sarah’s health</a:t>
            </a:r>
          </a:p>
          <a:p>
            <a:pPr lvl="1"/>
            <a:r>
              <a:rPr lang="en-US" dirty="0" smtClean="0"/>
              <a:t>Mary Ann a month old</a:t>
            </a:r>
          </a:p>
          <a:p>
            <a:pPr lvl="1"/>
            <a:r>
              <a:rPr lang="en-US" dirty="0" smtClean="0"/>
              <a:t>Need in St. Louis area still great</a:t>
            </a:r>
          </a:p>
          <a:p>
            <a:r>
              <a:rPr lang="en-US" dirty="0" smtClean="0"/>
              <a:t>Allowed </a:t>
            </a:r>
            <a:r>
              <a:rPr lang="en-US" dirty="0"/>
              <a:t>to stay in MO, but without support</a:t>
            </a:r>
          </a:p>
          <a:p>
            <a:endParaRPr lang="en-US" dirty="0"/>
          </a:p>
        </p:txBody>
      </p:sp>
    </p:spTree>
    <p:extLst>
      <p:ext uri="{BB962C8B-B14F-4D97-AF65-F5344CB8AC3E}">
        <p14:creationId xmlns:p14="http://schemas.microsoft.com/office/powerpoint/2010/main" val="25121798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FD6D65-34CC-42DA-89CA-3E3E42FC9495}"/>
              </a:ext>
            </a:extLst>
          </p:cNvPr>
          <p:cNvSpPr>
            <a:spLocks noGrp="1"/>
          </p:cNvSpPr>
          <p:nvPr>
            <p:ph type="title"/>
          </p:nvPr>
        </p:nvSpPr>
        <p:spPr/>
        <p:txBody>
          <a:bodyPr/>
          <a:lstStyle/>
          <a:p>
            <a:r>
              <a:rPr lang="en-US" dirty="0"/>
              <a:t>Surviving</a:t>
            </a:r>
          </a:p>
        </p:txBody>
      </p:sp>
      <p:sp>
        <p:nvSpPr>
          <p:cNvPr id="3" name="Content Placeholder 2">
            <a:extLst>
              <a:ext uri="{FF2B5EF4-FFF2-40B4-BE49-F238E27FC236}">
                <a16:creationId xmlns="" xmlns:a16="http://schemas.microsoft.com/office/drawing/2014/main" id="{0E9186A6-F3D9-47E8-B6DD-C61B5D6C6082}"/>
              </a:ext>
            </a:extLst>
          </p:cNvPr>
          <p:cNvSpPr>
            <a:spLocks noGrp="1"/>
          </p:cNvSpPr>
          <p:nvPr>
            <p:ph idx="1"/>
          </p:nvPr>
        </p:nvSpPr>
        <p:spPr/>
        <p:txBody>
          <a:bodyPr>
            <a:normAutofit/>
          </a:bodyPr>
          <a:lstStyle/>
          <a:p>
            <a:r>
              <a:rPr lang="en-US" dirty="0"/>
              <a:t>Two very lean years</a:t>
            </a:r>
          </a:p>
          <a:p>
            <a:pPr lvl="1"/>
            <a:r>
              <a:rPr lang="en-US" dirty="0"/>
              <a:t>Farmed and ran a school to survive</a:t>
            </a:r>
          </a:p>
          <a:p>
            <a:pPr lvl="1"/>
            <a:r>
              <a:rPr lang="en-US" dirty="0"/>
              <a:t>Continued to pastor</a:t>
            </a:r>
          </a:p>
          <a:p>
            <a:pPr lvl="1"/>
            <a:r>
              <a:rPr lang="en-US" dirty="0"/>
              <a:t>Continued vigorous itinerant </a:t>
            </a:r>
            <a:r>
              <a:rPr lang="en-US" dirty="0" smtClean="0"/>
              <a:t>ministry</a:t>
            </a:r>
            <a:endParaRPr lang="en-US" dirty="0"/>
          </a:p>
        </p:txBody>
      </p:sp>
    </p:spTree>
    <p:extLst>
      <p:ext uri="{BB962C8B-B14F-4D97-AF65-F5344CB8AC3E}">
        <p14:creationId xmlns:p14="http://schemas.microsoft.com/office/powerpoint/2010/main" val="948943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Surviving</a:t>
            </a:r>
          </a:p>
        </p:txBody>
      </p:sp>
      <p:sp>
        <p:nvSpPr>
          <p:cNvPr id="3" name="Content Placeholder 2"/>
          <p:cNvSpPr>
            <a:spLocks noGrp="1"/>
          </p:cNvSpPr>
          <p:nvPr>
            <p:ph idx="1"/>
          </p:nvPr>
        </p:nvSpPr>
        <p:spPr/>
        <p:txBody>
          <a:bodyPr/>
          <a:lstStyle/>
          <a:p>
            <a:r>
              <a:rPr lang="en-US" dirty="0"/>
              <a:t>A</a:t>
            </a:r>
            <a:r>
              <a:rPr lang="en-US" dirty="0" smtClean="0"/>
              <a:t>lternative </a:t>
            </a:r>
            <a:r>
              <a:rPr lang="en-US" dirty="0"/>
              <a:t>missionary support agency</a:t>
            </a:r>
          </a:p>
          <a:p>
            <a:pPr lvl="1"/>
            <a:r>
              <a:rPr lang="en-US" dirty="0"/>
              <a:t>Massachusetts Baptist Missionary Society – March 1822</a:t>
            </a:r>
          </a:p>
          <a:p>
            <a:pPr lvl="1"/>
            <a:r>
              <a:rPr lang="en-US" dirty="0"/>
              <a:t>$5/week– enough to keep going</a:t>
            </a:r>
          </a:p>
          <a:p>
            <a:endParaRPr lang="en-US" dirty="0"/>
          </a:p>
        </p:txBody>
      </p:sp>
    </p:spTree>
    <p:extLst>
      <p:ext uri="{BB962C8B-B14F-4D97-AF65-F5344CB8AC3E}">
        <p14:creationId xmlns:p14="http://schemas.microsoft.com/office/powerpoint/2010/main" val="42259128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87E6C6-A4B6-47EB-A056-D56CEA4690F3}"/>
              </a:ext>
            </a:extLst>
          </p:cNvPr>
          <p:cNvSpPr>
            <a:spLocks noGrp="1"/>
          </p:cNvSpPr>
          <p:nvPr>
            <p:ph type="title"/>
          </p:nvPr>
        </p:nvSpPr>
        <p:spPr/>
        <p:txBody>
          <a:bodyPr>
            <a:normAutofit/>
          </a:bodyPr>
          <a:lstStyle/>
          <a:p>
            <a:r>
              <a:rPr lang="en-US" sz="4200" dirty="0"/>
              <a:t>Expanding Ministry</a:t>
            </a:r>
          </a:p>
        </p:txBody>
      </p:sp>
      <p:sp>
        <p:nvSpPr>
          <p:cNvPr id="3" name="Text Placeholder 2">
            <a:extLst>
              <a:ext uri="{FF2B5EF4-FFF2-40B4-BE49-F238E27FC236}">
                <a16:creationId xmlns="" xmlns:a16="http://schemas.microsoft.com/office/drawing/2014/main" id="{999FBC31-DAEE-414F-86E5-094578E0EA49}"/>
              </a:ext>
            </a:extLst>
          </p:cNvPr>
          <p:cNvSpPr>
            <a:spLocks noGrp="1"/>
          </p:cNvSpPr>
          <p:nvPr>
            <p:ph type="body" idx="1"/>
          </p:nvPr>
        </p:nvSpPr>
        <p:spPr>
          <a:xfrm>
            <a:off x="1511300" y="3846053"/>
            <a:ext cx="6119018" cy="1338589"/>
          </a:xfrm>
        </p:spPr>
        <p:txBody>
          <a:bodyPr>
            <a:noAutofit/>
          </a:bodyPr>
          <a:lstStyle/>
          <a:p>
            <a:r>
              <a:rPr lang="en-US" sz="3000" dirty="0"/>
              <a:t>1822 – 1835</a:t>
            </a:r>
          </a:p>
          <a:p>
            <a:r>
              <a:rPr lang="en-US" sz="3000" dirty="0"/>
              <a:t>(Ages 33 – 46) </a:t>
            </a:r>
          </a:p>
        </p:txBody>
      </p:sp>
    </p:spTree>
    <p:extLst>
      <p:ext uri="{BB962C8B-B14F-4D97-AF65-F5344CB8AC3E}">
        <p14:creationId xmlns:p14="http://schemas.microsoft.com/office/powerpoint/2010/main" val="252486230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64D1D-23D9-48FF-8F71-E9CB9E25AA43}"/>
              </a:ext>
            </a:extLst>
          </p:cNvPr>
          <p:cNvSpPr>
            <a:spLocks noGrp="1"/>
          </p:cNvSpPr>
          <p:nvPr>
            <p:ph type="title"/>
          </p:nvPr>
        </p:nvSpPr>
        <p:spPr/>
        <p:txBody>
          <a:bodyPr/>
          <a:lstStyle/>
          <a:p>
            <a:r>
              <a:rPr lang="en-US" dirty="0"/>
              <a:t>Home</a:t>
            </a:r>
          </a:p>
        </p:txBody>
      </p:sp>
      <p:sp>
        <p:nvSpPr>
          <p:cNvPr id="3" name="Content Placeholder 2">
            <a:extLst>
              <a:ext uri="{FF2B5EF4-FFF2-40B4-BE49-F238E27FC236}">
                <a16:creationId xmlns="" xmlns:a16="http://schemas.microsoft.com/office/drawing/2014/main" id="{9B6452E1-6175-4386-B3D3-7080D0118C5D}"/>
              </a:ext>
            </a:extLst>
          </p:cNvPr>
          <p:cNvSpPr>
            <a:spLocks noGrp="1"/>
          </p:cNvSpPr>
          <p:nvPr>
            <p:ph idx="1"/>
          </p:nvPr>
        </p:nvSpPr>
        <p:spPr/>
        <p:txBody>
          <a:bodyPr>
            <a:normAutofit/>
          </a:bodyPr>
          <a:lstStyle/>
          <a:p>
            <a:r>
              <a:rPr lang="en-US" dirty="0" smtClean="0"/>
              <a:t>Rock </a:t>
            </a:r>
            <a:r>
              <a:rPr lang="en-US" dirty="0"/>
              <a:t>Spring, IL in Apr </a:t>
            </a:r>
            <a:r>
              <a:rPr lang="en-US" dirty="0" smtClean="0"/>
              <a:t>1822</a:t>
            </a:r>
            <a:endParaRPr lang="en-US" dirty="0"/>
          </a:p>
          <a:p>
            <a:pPr lvl="1"/>
            <a:r>
              <a:rPr lang="en-US" dirty="0"/>
              <a:t>Planted a church in May that was soon thriving</a:t>
            </a:r>
          </a:p>
          <a:p>
            <a:pPr lvl="1"/>
            <a:r>
              <a:rPr lang="en-US" dirty="0"/>
              <a:t>Home base for the remainder of his life and ministry</a:t>
            </a:r>
          </a:p>
          <a:p>
            <a:pPr lvl="1"/>
            <a:r>
              <a:rPr lang="en-US" dirty="0"/>
              <a:t>Postmaster</a:t>
            </a:r>
          </a:p>
          <a:p>
            <a:pPr lvl="2"/>
            <a:r>
              <a:rPr lang="en-US" dirty="0"/>
              <a:t>July 12, 1827 to Jan 12, 1850</a:t>
            </a:r>
          </a:p>
          <a:p>
            <a:pPr lvl="2"/>
            <a:r>
              <a:rPr lang="en-US" dirty="0"/>
              <a:t>Often managed by Sarah</a:t>
            </a:r>
          </a:p>
          <a:p>
            <a:endParaRPr lang="en-US" sz="2500" dirty="0"/>
          </a:p>
        </p:txBody>
      </p:sp>
    </p:spTree>
    <p:extLst>
      <p:ext uri="{BB962C8B-B14F-4D97-AF65-F5344CB8AC3E}">
        <p14:creationId xmlns:p14="http://schemas.microsoft.com/office/powerpoint/2010/main" val="1926551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A32E1E0-79B6-4DA5-9209-AEAAA4EB8AF6}"/>
              </a:ext>
            </a:extLst>
          </p:cNvPr>
          <p:cNvPicPr>
            <a:picLocks noChangeAspect="1"/>
          </p:cNvPicPr>
          <p:nvPr/>
        </p:nvPicPr>
        <p:blipFill>
          <a:blip r:embed="rId3"/>
          <a:stretch>
            <a:fillRect/>
          </a:stretch>
        </p:blipFill>
        <p:spPr>
          <a:xfrm>
            <a:off x="5390523" y="3185720"/>
            <a:ext cx="2728044" cy="2500707"/>
          </a:xfrm>
          <a:prstGeom prst="rect">
            <a:avLst/>
          </a:prstGeom>
          <a:ln w="57150" cmpd="thickThin">
            <a:solidFill>
              <a:srgbClr val="7F7F7F"/>
            </a:solidFill>
            <a:miter lim="800000"/>
          </a:ln>
        </p:spPr>
      </p:pic>
      <p:sp>
        <p:nvSpPr>
          <p:cNvPr id="2" name="Title 1">
            <a:extLst>
              <a:ext uri="{FF2B5EF4-FFF2-40B4-BE49-F238E27FC236}">
                <a16:creationId xmlns="" xmlns:a16="http://schemas.microsoft.com/office/drawing/2014/main" id="{20FB6ED1-9718-4C66-AFBA-066EF83AB580}"/>
              </a:ext>
            </a:extLst>
          </p:cNvPr>
          <p:cNvSpPr>
            <a:spLocks noGrp="1"/>
          </p:cNvSpPr>
          <p:nvPr>
            <p:ph type="title"/>
          </p:nvPr>
        </p:nvSpPr>
        <p:spPr>
          <a:xfrm>
            <a:off x="971554" y="982133"/>
            <a:ext cx="7200897" cy="1303867"/>
          </a:xfrm>
        </p:spPr>
        <p:txBody>
          <a:bodyPr>
            <a:normAutofit/>
          </a:bodyPr>
          <a:lstStyle/>
          <a:p>
            <a:r>
              <a:rPr lang="en-US" dirty="0">
                <a:solidFill>
                  <a:srgbClr val="262626"/>
                </a:solidFill>
              </a:rPr>
              <a:t>A New England Farmer</a:t>
            </a:r>
          </a:p>
        </p:txBody>
      </p:sp>
      <p:sp>
        <p:nvSpPr>
          <p:cNvPr id="3" name="Content Placeholder 2">
            <a:extLst>
              <a:ext uri="{FF2B5EF4-FFF2-40B4-BE49-F238E27FC236}">
                <a16:creationId xmlns="" xmlns:a16="http://schemas.microsoft.com/office/drawing/2014/main" id="{F0810904-63C0-40BA-BE7C-C3319F859A44}"/>
              </a:ext>
            </a:extLst>
          </p:cNvPr>
          <p:cNvSpPr>
            <a:spLocks noGrp="1"/>
          </p:cNvSpPr>
          <p:nvPr>
            <p:ph idx="1"/>
          </p:nvPr>
        </p:nvSpPr>
        <p:spPr>
          <a:xfrm>
            <a:off x="971552" y="2556932"/>
            <a:ext cx="4692650" cy="3318936"/>
          </a:xfrm>
        </p:spPr>
        <p:txBody>
          <a:bodyPr>
            <a:normAutofit/>
          </a:bodyPr>
          <a:lstStyle/>
          <a:p>
            <a:r>
              <a:rPr lang="en-US" sz="2800" dirty="0">
                <a:solidFill>
                  <a:srgbClr val="262626"/>
                </a:solidFill>
              </a:rPr>
              <a:t>Born in Litchfield, CT – Oct 31, 1789</a:t>
            </a:r>
          </a:p>
          <a:p>
            <a:r>
              <a:rPr lang="en-US" sz="2800" dirty="0" smtClean="0">
                <a:solidFill>
                  <a:srgbClr val="262626"/>
                </a:solidFill>
              </a:rPr>
              <a:t>Parents, </a:t>
            </a:r>
            <a:r>
              <a:rPr lang="en-US" sz="2800" dirty="0" err="1" smtClean="0">
                <a:solidFill>
                  <a:srgbClr val="262626"/>
                </a:solidFill>
              </a:rPr>
              <a:t>Asa</a:t>
            </a:r>
            <a:r>
              <a:rPr lang="en-US" sz="2800" dirty="0" smtClean="0">
                <a:solidFill>
                  <a:srgbClr val="262626"/>
                </a:solidFill>
              </a:rPr>
              <a:t> and Hannah, </a:t>
            </a:r>
            <a:r>
              <a:rPr lang="en-US" sz="2800" dirty="0">
                <a:solidFill>
                  <a:srgbClr val="262626"/>
                </a:solidFill>
              </a:rPr>
              <a:t>were Congregationalists</a:t>
            </a:r>
          </a:p>
          <a:p>
            <a:pPr lvl="1"/>
            <a:r>
              <a:rPr lang="en-US" sz="2400" dirty="0">
                <a:solidFill>
                  <a:srgbClr val="262626"/>
                </a:solidFill>
              </a:rPr>
              <a:t>“Baptized” as an infant</a:t>
            </a:r>
          </a:p>
          <a:p>
            <a:endParaRPr lang="en-US" dirty="0">
              <a:solidFill>
                <a:srgbClr val="262626"/>
              </a:solidFill>
            </a:endParaRPr>
          </a:p>
        </p:txBody>
      </p:sp>
    </p:spTree>
    <p:extLst>
      <p:ext uri="{BB962C8B-B14F-4D97-AF65-F5344CB8AC3E}">
        <p14:creationId xmlns:p14="http://schemas.microsoft.com/office/powerpoint/2010/main" val="3970571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a:t>
            </a:r>
          </a:p>
        </p:txBody>
      </p:sp>
      <p:sp>
        <p:nvSpPr>
          <p:cNvPr id="3" name="Content Placeholder 2"/>
          <p:cNvSpPr>
            <a:spLocks noGrp="1"/>
          </p:cNvSpPr>
          <p:nvPr>
            <p:ph idx="1"/>
          </p:nvPr>
        </p:nvSpPr>
        <p:spPr/>
        <p:txBody>
          <a:bodyPr/>
          <a:lstStyle/>
          <a:p>
            <a:r>
              <a:rPr lang="en-US" dirty="0"/>
              <a:t>William </a:t>
            </a:r>
            <a:r>
              <a:rPr lang="en-US" dirty="0" err="1"/>
              <a:t>Staughton</a:t>
            </a:r>
            <a:r>
              <a:rPr lang="en-US" dirty="0"/>
              <a:t> was born Nov 13, 1823 (4</a:t>
            </a:r>
            <a:r>
              <a:rPr lang="en-US" baseline="30000" dirty="0"/>
              <a:t>th</a:t>
            </a:r>
            <a:r>
              <a:rPr lang="en-US" dirty="0"/>
              <a:t> son/6)</a:t>
            </a:r>
          </a:p>
          <a:p>
            <a:pPr lvl="1"/>
            <a:r>
              <a:rPr lang="en-US" dirty="0"/>
              <a:t>Sarah almost died during the delivery</a:t>
            </a:r>
          </a:p>
          <a:p>
            <a:pPr lvl="1"/>
            <a:r>
              <a:rPr lang="en-US" dirty="0"/>
              <a:t>Peck was out preaching, learned of Sarah’s close call and met William in early 1824</a:t>
            </a:r>
          </a:p>
          <a:p>
            <a:pPr marL="0" indent="0">
              <a:buNone/>
            </a:pPr>
            <a:endParaRPr lang="en-US" dirty="0"/>
          </a:p>
        </p:txBody>
      </p:sp>
    </p:spTree>
    <p:extLst>
      <p:ext uri="{BB962C8B-B14F-4D97-AF65-F5344CB8AC3E}">
        <p14:creationId xmlns:p14="http://schemas.microsoft.com/office/powerpoint/2010/main" val="4044719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A7DF42-2511-4A97-AEF8-A494DC9E8132}"/>
              </a:ext>
            </a:extLst>
          </p:cNvPr>
          <p:cNvSpPr>
            <a:spLocks noGrp="1"/>
          </p:cNvSpPr>
          <p:nvPr>
            <p:ph type="title"/>
          </p:nvPr>
        </p:nvSpPr>
        <p:spPr/>
        <p:txBody>
          <a:bodyPr/>
          <a:lstStyle/>
          <a:p>
            <a:r>
              <a:rPr lang="en-US" dirty="0"/>
              <a:t>Report</a:t>
            </a:r>
          </a:p>
        </p:txBody>
      </p:sp>
      <p:sp>
        <p:nvSpPr>
          <p:cNvPr id="3" name="Content Placeholder 2">
            <a:extLst>
              <a:ext uri="{FF2B5EF4-FFF2-40B4-BE49-F238E27FC236}">
                <a16:creationId xmlns="" xmlns:a16="http://schemas.microsoft.com/office/drawing/2014/main" id="{0575D8A9-6F52-4142-9128-F7542827F9EA}"/>
              </a:ext>
            </a:extLst>
          </p:cNvPr>
          <p:cNvSpPr>
            <a:spLocks noGrp="1"/>
          </p:cNvSpPr>
          <p:nvPr>
            <p:ph idx="1"/>
          </p:nvPr>
        </p:nvSpPr>
        <p:spPr/>
        <p:txBody>
          <a:bodyPr>
            <a:normAutofit fontScale="77500" lnSpcReduction="20000"/>
          </a:bodyPr>
          <a:lstStyle/>
          <a:p>
            <a:pPr marL="0" indent="0">
              <a:buNone/>
            </a:pPr>
            <a:r>
              <a:rPr lang="en-US" sz="3100" dirty="0"/>
              <a:t>To the Massachusetts Baptist Missionary Society on Dec 31, 1822</a:t>
            </a:r>
          </a:p>
          <a:p>
            <a:pPr marL="0" indent="0">
              <a:buNone/>
            </a:pPr>
            <a:r>
              <a:rPr lang="en-US" dirty="0"/>
              <a:t>“With sincerity of soul I can say there is no pursuit that affords such exquisite satisfaction as activity and success in measures to promote the gospel. I might dwell upon the difficulties attendant on an itinerating life—as absence from home, exposure to sickness, storms, cold, mud, swimming rivers, and not unfrequently rough fare—but these are trifles not worthy of one moment’s anxious concern. To live and labor for Him who died for the redemption of man is the highest favor which we need seek after in this transitory life.”</a:t>
            </a:r>
          </a:p>
        </p:txBody>
      </p:sp>
    </p:spTree>
    <p:extLst>
      <p:ext uri="{BB962C8B-B14F-4D97-AF65-F5344CB8AC3E}">
        <p14:creationId xmlns:p14="http://schemas.microsoft.com/office/powerpoint/2010/main" val="2734898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3A906F-ED2B-4CB9-9533-494A32D5457D}"/>
              </a:ext>
            </a:extLst>
          </p:cNvPr>
          <p:cNvSpPr>
            <a:spLocks noGrp="1"/>
          </p:cNvSpPr>
          <p:nvPr>
            <p:ph type="title"/>
          </p:nvPr>
        </p:nvSpPr>
        <p:spPr/>
        <p:txBody>
          <a:bodyPr/>
          <a:lstStyle/>
          <a:p>
            <a:r>
              <a:rPr lang="en-US" dirty="0"/>
              <a:t>New Opportunities</a:t>
            </a:r>
          </a:p>
        </p:txBody>
      </p:sp>
      <p:sp>
        <p:nvSpPr>
          <p:cNvPr id="3" name="Content Placeholder 2">
            <a:extLst>
              <a:ext uri="{FF2B5EF4-FFF2-40B4-BE49-F238E27FC236}">
                <a16:creationId xmlns="" xmlns:a16="http://schemas.microsoft.com/office/drawing/2014/main" id="{FA590E80-22DF-4591-B1D1-AA3F32950655}"/>
              </a:ext>
            </a:extLst>
          </p:cNvPr>
          <p:cNvSpPr>
            <a:spLocks noGrp="1"/>
          </p:cNvSpPr>
          <p:nvPr>
            <p:ph idx="1"/>
          </p:nvPr>
        </p:nvSpPr>
        <p:spPr/>
        <p:txBody>
          <a:bodyPr>
            <a:normAutofit/>
          </a:bodyPr>
          <a:lstStyle/>
          <a:p>
            <a:r>
              <a:rPr lang="en-US" sz="2600" dirty="0"/>
              <a:t>Agent for the American Bible Society – Dec 1823</a:t>
            </a:r>
          </a:p>
          <a:p>
            <a:pPr lvl="1"/>
            <a:r>
              <a:rPr lang="en-US" dirty="0"/>
              <a:t>Great need for Bibles on the frontier</a:t>
            </a:r>
          </a:p>
          <a:p>
            <a:pPr lvl="1"/>
            <a:r>
              <a:rPr lang="en-US" dirty="0"/>
              <a:t>Anti-missions folks could hardly criticize Bible distribution</a:t>
            </a:r>
          </a:p>
          <a:p>
            <a:r>
              <a:rPr lang="en-US" sz="2600" dirty="0"/>
              <a:t>American SS Union begun in Philadelphia, 1824</a:t>
            </a:r>
          </a:p>
          <a:p>
            <a:pPr lvl="1"/>
            <a:r>
              <a:rPr lang="en-US" dirty="0" smtClean="0"/>
              <a:t>Sunday Schools on frontier</a:t>
            </a:r>
            <a:endParaRPr lang="en-US" dirty="0"/>
          </a:p>
        </p:txBody>
      </p:sp>
    </p:spTree>
    <p:extLst>
      <p:ext uri="{BB962C8B-B14F-4D97-AF65-F5344CB8AC3E}">
        <p14:creationId xmlns:p14="http://schemas.microsoft.com/office/powerpoint/2010/main" val="2513940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Anti-Slavery</a:t>
            </a:r>
          </a:p>
        </p:txBody>
      </p:sp>
      <p:sp>
        <p:nvSpPr>
          <p:cNvPr id="3" name="Content Placeholder 2"/>
          <p:cNvSpPr>
            <a:spLocks noGrp="1"/>
          </p:cNvSpPr>
          <p:nvPr>
            <p:ph idx="1"/>
          </p:nvPr>
        </p:nvSpPr>
        <p:spPr/>
        <p:txBody>
          <a:bodyPr>
            <a:normAutofit fontScale="92500" lnSpcReduction="10000"/>
          </a:bodyPr>
          <a:lstStyle/>
          <a:p>
            <a:r>
              <a:rPr lang="en-US" sz="2600" dirty="0"/>
              <a:t>Battle in Illinois over Introduction of Slavery, 1823-24</a:t>
            </a:r>
          </a:p>
          <a:p>
            <a:pPr lvl="1"/>
            <a:r>
              <a:rPr lang="en-US" dirty="0"/>
              <a:t>Peck led the opposition</a:t>
            </a:r>
          </a:p>
          <a:p>
            <a:pPr lvl="1"/>
            <a:r>
              <a:rPr lang="en-US" dirty="0"/>
              <a:t>Slavery voted down on Aug 2, 1824</a:t>
            </a:r>
          </a:p>
          <a:p>
            <a:pPr marL="0" lvl="1" indent="0">
              <a:buNone/>
            </a:pPr>
            <a:r>
              <a:rPr lang="en-US" dirty="0"/>
              <a:t>“Point to me the man who will not </a:t>
            </a:r>
            <a:r>
              <a:rPr lang="en-US" dirty="0" smtClean="0"/>
              <a:t>lift </a:t>
            </a:r>
            <a:r>
              <a:rPr lang="en-US" dirty="0"/>
              <a:t>his voice against the trade of human souls and blood, and I pronounce that he neither loves his country nor his God. </a:t>
            </a:r>
            <a:r>
              <a:rPr lang="is-IS" dirty="0"/>
              <a:t>… So abhorrent from the sentiments of our nature is the practice of stealing humans, selling, and enslaving immortal souls, that it is difficult to describe and define this wretched degradation of man.”</a:t>
            </a:r>
            <a:endParaRPr lang="en-US" dirty="0"/>
          </a:p>
        </p:txBody>
      </p:sp>
    </p:spTree>
    <p:extLst>
      <p:ext uri="{BB962C8B-B14F-4D97-AF65-F5344CB8AC3E}">
        <p14:creationId xmlns:p14="http://schemas.microsoft.com/office/powerpoint/2010/main" val="23304679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6E43C2-28D6-49A8-8866-0523F4720DC9}"/>
              </a:ext>
            </a:extLst>
          </p:cNvPr>
          <p:cNvSpPr>
            <a:spLocks noGrp="1"/>
          </p:cNvSpPr>
          <p:nvPr>
            <p:ph type="title"/>
          </p:nvPr>
        </p:nvSpPr>
        <p:spPr/>
        <p:txBody>
          <a:bodyPr/>
          <a:lstStyle/>
          <a:p>
            <a:r>
              <a:rPr lang="en-US" dirty="0"/>
              <a:t>Student of Scripture and Revival</a:t>
            </a:r>
          </a:p>
        </p:txBody>
      </p:sp>
      <p:sp>
        <p:nvSpPr>
          <p:cNvPr id="3" name="Content Placeholder 2">
            <a:extLst>
              <a:ext uri="{FF2B5EF4-FFF2-40B4-BE49-F238E27FC236}">
                <a16:creationId xmlns="" xmlns:a16="http://schemas.microsoft.com/office/drawing/2014/main" id="{30CAC2B2-B5AD-4786-B170-DDD2242448E9}"/>
              </a:ext>
            </a:extLst>
          </p:cNvPr>
          <p:cNvSpPr>
            <a:spLocks noGrp="1"/>
          </p:cNvSpPr>
          <p:nvPr>
            <p:ph idx="1"/>
          </p:nvPr>
        </p:nvSpPr>
        <p:spPr/>
        <p:txBody>
          <a:bodyPr>
            <a:normAutofit lnSpcReduction="10000"/>
          </a:bodyPr>
          <a:lstStyle/>
          <a:p>
            <a:r>
              <a:rPr lang="en-US" sz="2600" dirty="0"/>
              <a:t>Scripture</a:t>
            </a:r>
          </a:p>
          <a:p>
            <a:pPr lvl="1"/>
            <a:r>
              <a:rPr lang="en-US" dirty="0"/>
              <a:t>Read Scripture as he traveled between engagements</a:t>
            </a:r>
          </a:p>
          <a:p>
            <a:pPr lvl="1"/>
            <a:r>
              <a:rPr lang="en-US" dirty="0" smtClean="0"/>
              <a:t>Difficult texts</a:t>
            </a:r>
            <a:endParaRPr lang="en-US" dirty="0"/>
          </a:p>
          <a:p>
            <a:r>
              <a:rPr lang="en-US" sz="2600" dirty="0"/>
              <a:t>Revival</a:t>
            </a:r>
          </a:p>
          <a:p>
            <a:pPr lvl="1"/>
            <a:r>
              <a:rPr lang="en-US" dirty="0"/>
              <a:t>C</a:t>
            </a:r>
            <a:r>
              <a:rPr lang="en-US" dirty="0" smtClean="0"/>
              <a:t>amp </a:t>
            </a:r>
            <a:r>
              <a:rPr lang="en-US" dirty="0"/>
              <a:t>meetings of Methodists and Cumberland Presbyterians</a:t>
            </a:r>
          </a:p>
          <a:p>
            <a:pPr lvl="1"/>
            <a:r>
              <a:rPr lang="en-US" dirty="0" smtClean="0"/>
              <a:t>Wild behavior </a:t>
            </a:r>
            <a:r>
              <a:rPr lang="en-US" dirty="0"/>
              <a:t>often typical of these meetings</a:t>
            </a:r>
          </a:p>
        </p:txBody>
      </p:sp>
    </p:spTree>
    <p:extLst>
      <p:ext uri="{BB962C8B-B14F-4D97-AF65-F5344CB8AC3E}">
        <p14:creationId xmlns:p14="http://schemas.microsoft.com/office/powerpoint/2010/main" val="3896100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264AB5-4C1D-406C-9595-028B4F81F821}"/>
              </a:ext>
            </a:extLst>
          </p:cNvPr>
          <p:cNvSpPr>
            <a:spLocks noGrp="1"/>
          </p:cNvSpPr>
          <p:nvPr>
            <p:ph type="title"/>
          </p:nvPr>
        </p:nvSpPr>
        <p:spPr/>
        <p:txBody>
          <a:bodyPr/>
          <a:lstStyle/>
          <a:p>
            <a:r>
              <a:rPr lang="en-US" dirty="0"/>
              <a:t>Revival</a:t>
            </a:r>
          </a:p>
        </p:txBody>
      </p:sp>
      <p:sp>
        <p:nvSpPr>
          <p:cNvPr id="3" name="Content Placeholder 2">
            <a:extLst>
              <a:ext uri="{FF2B5EF4-FFF2-40B4-BE49-F238E27FC236}">
                <a16:creationId xmlns="" xmlns:a16="http://schemas.microsoft.com/office/drawing/2014/main" id="{C107B759-FD10-435F-BB17-4F6AC3E7E825}"/>
              </a:ext>
            </a:extLst>
          </p:cNvPr>
          <p:cNvSpPr>
            <a:spLocks noGrp="1"/>
          </p:cNvSpPr>
          <p:nvPr>
            <p:ph idx="1"/>
          </p:nvPr>
        </p:nvSpPr>
        <p:spPr/>
        <p:txBody>
          <a:bodyPr>
            <a:normAutofit/>
          </a:bodyPr>
          <a:lstStyle/>
          <a:p>
            <a:pPr marL="0" indent="0">
              <a:buNone/>
            </a:pPr>
            <a:r>
              <a:rPr lang="en-US" sz="2600" dirty="0"/>
              <a:t>Peck, writing in 1824:</a:t>
            </a:r>
          </a:p>
          <a:p>
            <a:pPr marL="0" indent="0">
              <a:buNone/>
            </a:pPr>
            <a:endParaRPr lang="en-US" sz="2500" dirty="0"/>
          </a:p>
          <a:p>
            <a:pPr marL="0" indent="0">
              <a:buNone/>
            </a:pPr>
            <a:r>
              <a:rPr lang="en-US" sz="2500" dirty="0"/>
              <a:t>“All this excitement and effect, so far as visible, might have been produced without the agency of God, and might be and seemed to be only the effect of human causes,” and most of the results “proved false—worse than worthless.”</a:t>
            </a:r>
          </a:p>
        </p:txBody>
      </p:sp>
    </p:spTree>
    <p:extLst>
      <p:ext uri="{BB962C8B-B14F-4D97-AF65-F5344CB8AC3E}">
        <p14:creationId xmlns:p14="http://schemas.microsoft.com/office/powerpoint/2010/main" val="215880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Opposition and Success</a:t>
            </a:r>
            <a:endParaRPr lang="en-US" dirty="0"/>
          </a:p>
        </p:txBody>
      </p:sp>
      <p:sp>
        <p:nvSpPr>
          <p:cNvPr id="3" name="Content Placeholder 2"/>
          <p:cNvSpPr>
            <a:spLocks noGrp="1"/>
          </p:cNvSpPr>
          <p:nvPr>
            <p:ph idx="1"/>
          </p:nvPr>
        </p:nvSpPr>
        <p:spPr/>
        <p:txBody>
          <a:bodyPr>
            <a:normAutofit fontScale="92500"/>
          </a:bodyPr>
          <a:lstStyle/>
          <a:p>
            <a:r>
              <a:rPr lang="en-US" sz="2600" dirty="0"/>
              <a:t>Opposition</a:t>
            </a:r>
          </a:p>
          <a:p>
            <a:pPr lvl="1"/>
            <a:r>
              <a:rPr lang="en-US" dirty="0"/>
              <a:t>By 1824 Parker had turned many churches in IL against Peck and missions</a:t>
            </a:r>
          </a:p>
          <a:p>
            <a:pPr lvl="1"/>
            <a:r>
              <a:rPr lang="en-US" dirty="0"/>
              <a:t>6 of the 8 or 9 associations were anti-missionary by 1830</a:t>
            </a:r>
          </a:p>
          <a:p>
            <a:r>
              <a:rPr lang="en-US" sz="2600" dirty="0"/>
              <a:t>Success</a:t>
            </a:r>
          </a:p>
          <a:p>
            <a:pPr lvl="1"/>
            <a:r>
              <a:rPr lang="en-US" dirty="0"/>
              <a:t>43 Bible societies and over 100 Sunday schools in IL and MO by Sept 1825</a:t>
            </a:r>
          </a:p>
        </p:txBody>
      </p:sp>
    </p:spTree>
    <p:extLst>
      <p:ext uri="{BB962C8B-B14F-4D97-AF65-F5344CB8AC3E}">
        <p14:creationId xmlns:p14="http://schemas.microsoft.com/office/powerpoint/2010/main" val="724439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0DA049-8249-4E84-B953-06AA01B5A640}"/>
              </a:ext>
            </a:extLst>
          </p:cNvPr>
          <p:cNvSpPr>
            <a:spLocks noGrp="1"/>
          </p:cNvSpPr>
          <p:nvPr>
            <p:ph type="title"/>
          </p:nvPr>
        </p:nvSpPr>
        <p:spPr/>
        <p:txBody>
          <a:bodyPr/>
          <a:lstStyle/>
          <a:p>
            <a:r>
              <a:rPr lang="en-US" dirty="0"/>
              <a:t>First Trip East</a:t>
            </a:r>
          </a:p>
        </p:txBody>
      </p:sp>
      <p:sp>
        <p:nvSpPr>
          <p:cNvPr id="3" name="Content Placeholder 2">
            <a:extLst>
              <a:ext uri="{FF2B5EF4-FFF2-40B4-BE49-F238E27FC236}">
                <a16:creationId xmlns="" xmlns:a16="http://schemas.microsoft.com/office/drawing/2014/main" id="{3D7D2B5C-B3D0-4CA8-B1FF-1D1DE6D6E61D}"/>
              </a:ext>
            </a:extLst>
          </p:cNvPr>
          <p:cNvSpPr>
            <a:spLocks noGrp="1"/>
          </p:cNvSpPr>
          <p:nvPr>
            <p:ph idx="1"/>
          </p:nvPr>
        </p:nvSpPr>
        <p:spPr/>
        <p:txBody>
          <a:bodyPr>
            <a:normAutofit/>
          </a:bodyPr>
          <a:lstStyle/>
          <a:p>
            <a:r>
              <a:rPr lang="en-US" sz="2600" dirty="0"/>
              <a:t>4,400-mile round trip (Feb 22 – Nov 3, 1825) – five key facets</a:t>
            </a:r>
          </a:p>
          <a:p>
            <a:pPr marL="816273" lvl="1" indent="-408136">
              <a:buAutoNum type="arabicPeriod"/>
            </a:pPr>
            <a:r>
              <a:rPr lang="en-US" dirty="0"/>
              <a:t>Observed convention politics </a:t>
            </a:r>
          </a:p>
          <a:p>
            <a:pPr marL="816273" lvl="1" indent="-408136">
              <a:buAutoNum type="arabicPeriod"/>
            </a:pPr>
            <a:r>
              <a:rPr lang="en-US" dirty="0" smtClean="0"/>
              <a:t>Jonathan </a:t>
            </a:r>
            <a:r>
              <a:rPr lang="en-US" dirty="0"/>
              <a:t>Going of Worcester, </a:t>
            </a:r>
            <a:r>
              <a:rPr lang="en-US" dirty="0" smtClean="0"/>
              <a:t>MA</a:t>
            </a:r>
            <a:endParaRPr lang="en-US" dirty="0"/>
          </a:p>
          <a:p>
            <a:pPr marL="816273" lvl="1" indent="-408136">
              <a:buFont typeface="Arial"/>
              <a:buAutoNum type="arabicPeriod"/>
            </a:pPr>
            <a:r>
              <a:rPr lang="en-US" dirty="0"/>
              <a:t>Dad had passed away; brought mom </a:t>
            </a:r>
            <a:r>
              <a:rPr lang="en-US" dirty="0" smtClean="0"/>
              <a:t>home</a:t>
            </a:r>
            <a:endParaRPr lang="en-US" dirty="0"/>
          </a:p>
          <a:p>
            <a:pPr marL="816273" lvl="1" indent="-408136">
              <a:buAutoNum type="arabicPeriod"/>
            </a:pPr>
            <a:r>
              <a:rPr lang="en-US" dirty="0"/>
              <a:t>P</a:t>
            </a:r>
            <a:r>
              <a:rPr lang="en-US" dirty="0" smtClean="0"/>
              <a:t>roposal </a:t>
            </a:r>
            <a:r>
              <a:rPr lang="en-US" dirty="0"/>
              <a:t>to MA Baptist Mission Society for western evangelism</a:t>
            </a:r>
          </a:p>
        </p:txBody>
      </p:sp>
    </p:spTree>
    <p:extLst>
      <p:ext uri="{BB962C8B-B14F-4D97-AF65-F5344CB8AC3E}">
        <p14:creationId xmlns:p14="http://schemas.microsoft.com/office/powerpoint/2010/main" val="31276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90FFD3-BEC9-4DA3-AF80-F1692AFEE0C7}"/>
              </a:ext>
            </a:extLst>
          </p:cNvPr>
          <p:cNvSpPr>
            <a:spLocks noGrp="1"/>
          </p:cNvSpPr>
          <p:nvPr>
            <p:ph type="title"/>
          </p:nvPr>
        </p:nvSpPr>
        <p:spPr/>
        <p:txBody>
          <a:bodyPr/>
          <a:lstStyle/>
          <a:p>
            <a:r>
              <a:rPr lang="en-US" dirty="0"/>
              <a:t>First Trip East</a:t>
            </a:r>
          </a:p>
        </p:txBody>
      </p:sp>
      <p:sp>
        <p:nvSpPr>
          <p:cNvPr id="3" name="Content Placeholder 2">
            <a:extLst>
              <a:ext uri="{FF2B5EF4-FFF2-40B4-BE49-F238E27FC236}">
                <a16:creationId xmlns="" xmlns:a16="http://schemas.microsoft.com/office/drawing/2014/main" id="{09B1A8C9-7DF5-4337-B8E9-9E532F07CE3D}"/>
              </a:ext>
            </a:extLst>
          </p:cNvPr>
          <p:cNvSpPr>
            <a:spLocks noGrp="1"/>
          </p:cNvSpPr>
          <p:nvPr>
            <p:ph idx="1"/>
          </p:nvPr>
        </p:nvSpPr>
        <p:spPr/>
        <p:txBody>
          <a:bodyPr>
            <a:normAutofit/>
          </a:bodyPr>
          <a:lstStyle/>
          <a:p>
            <a:pPr lvl="1"/>
            <a:r>
              <a:rPr lang="en-US" dirty="0"/>
              <a:t>Proposal had three aspects</a:t>
            </a:r>
          </a:p>
          <a:p>
            <a:pPr marL="1224409" lvl="2" indent="-408136">
              <a:buFont typeface="+mj-lt"/>
              <a:buAutoNum type="alphaLcPeriod"/>
            </a:pPr>
            <a:r>
              <a:rPr lang="en-US" sz="2000" dirty="0"/>
              <a:t>S</a:t>
            </a:r>
            <a:r>
              <a:rPr lang="en-US" sz="2000" dirty="0" smtClean="0"/>
              <a:t>ystem </a:t>
            </a:r>
            <a:r>
              <a:rPr lang="en-US" sz="2000" dirty="0"/>
              <a:t>of circuit preaching for </a:t>
            </a:r>
            <a:r>
              <a:rPr lang="en-US" sz="2000" dirty="0" smtClean="0"/>
              <a:t>MO, IL, and IN</a:t>
            </a:r>
            <a:endParaRPr lang="en-US" sz="2000" dirty="0"/>
          </a:p>
          <a:p>
            <a:pPr marL="1224409" lvl="2" indent="-408136">
              <a:buFont typeface="+mj-lt"/>
              <a:buAutoNum type="alphaLcPeriod"/>
            </a:pPr>
            <a:r>
              <a:rPr lang="en-US" sz="2000" dirty="0" smtClean="0"/>
              <a:t>St. Louis as hub</a:t>
            </a:r>
            <a:endParaRPr lang="en-US" sz="2000" dirty="0"/>
          </a:p>
          <a:p>
            <a:pPr marL="1224409" lvl="2" indent="-408136">
              <a:buFont typeface="+mj-lt"/>
              <a:buAutoNum type="alphaLcPeriod"/>
            </a:pPr>
            <a:r>
              <a:rPr lang="en-US" sz="2000" dirty="0" smtClean="0"/>
              <a:t>Theological </a:t>
            </a:r>
            <a:r>
              <a:rPr lang="en-US" sz="2000" dirty="0"/>
              <a:t>school in </a:t>
            </a:r>
            <a:r>
              <a:rPr lang="en-US" sz="2000" dirty="0" smtClean="0"/>
              <a:t>Illinois</a:t>
            </a:r>
            <a:endParaRPr lang="en-US" sz="2000" dirty="0"/>
          </a:p>
          <a:p>
            <a:pPr marL="816273" lvl="1" indent="-408136">
              <a:buFont typeface="+mj-lt"/>
              <a:buAutoNum type="arabicPeriod" startAt="5"/>
            </a:pPr>
            <a:r>
              <a:rPr lang="en-US" dirty="0"/>
              <a:t>Visited Columbian, Brown, Hamilton, and Newton to study the methods of instruction</a:t>
            </a:r>
          </a:p>
          <a:p>
            <a:pPr marL="408136" lvl="1" indent="0">
              <a:buNone/>
            </a:pPr>
            <a:endParaRPr lang="en-US" sz="2100" dirty="0"/>
          </a:p>
          <a:p>
            <a:pPr lvl="1"/>
            <a:endParaRPr lang="en-US" dirty="0"/>
          </a:p>
        </p:txBody>
      </p:sp>
    </p:spTree>
    <p:extLst>
      <p:ext uri="{BB962C8B-B14F-4D97-AF65-F5344CB8AC3E}">
        <p14:creationId xmlns:p14="http://schemas.microsoft.com/office/powerpoint/2010/main" val="122789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3DB2A0-C69E-4F94-8E90-0284E4140FA3}"/>
              </a:ext>
            </a:extLst>
          </p:cNvPr>
          <p:cNvSpPr>
            <a:spLocks noGrp="1"/>
          </p:cNvSpPr>
          <p:nvPr>
            <p:ph type="title"/>
          </p:nvPr>
        </p:nvSpPr>
        <p:spPr/>
        <p:txBody>
          <a:bodyPr/>
          <a:lstStyle/>
          <a:p>
            <a:r>
              <a:rPr lang="en-US" dirty="0"/>
              <a:t>Follow-up to First Eastern Trip</a:t>
            </a:r>
          </a:p>
        </p:txBody>
      </p:sp>
      <p:sp>
        <p:nvSpPr>
          <p:cNvPr id="3" name="Content Placeholder 2">
            <a:extLst>
              <a:ext uri="{FF2B5EF4-FFF2-40B4-BE49-F238E27FC236}">
                <a16:creationId xmlns="" xmlns:a16="http://schemas.microsoft.com/office/drawing/2014/main" id="{0EC94022-2119-4E09-8451-CB11F19A51BC}"/>
              </a:ext>
            </a:extLst>
          </p:cNvPr>
          <p:cNvSpPr>
            <a:spLocks noGrp="1"/>
          </p:cNvSpPr>
          <p:nvPr>
            <p:ph idx="1"/>
          </p:nvPr>
        </p:nvSpPr>
        <p:spPr>
          <a:xfrm>
            <a:off x="971553" y="2556932"/>
            <a:ext cx="5227373" cy="3318936"/>
          </a:xfrm>
        </p:spPr>
        <p:txBody>
          <a:bodyPr>
            <a:normAutofit/>
          </a:bodyPr>
          <a:lstStyle/>
          <a:p>
            <a:r>
              <a:rPr lang="en-US" sz="2600" dirty="0"/>
              <a:t>John Quincy Adams Peck born Aug 27, 1825 (5</a:t>
            </a:r>
            <a:r>
              <a:rPr lang="en-US" sz="2600" baseline="30000" dirty="0"/>
              <a:t>th</a:t>
            </a:r>
            <a:r>
              <a:rPr lang="en-US" sz="2600" dirty="0"/>
              <a:t> son/7)</a:t>
            </a:r>
          </a:p>
          <a:p>
            <a:r>
              <a:rPr lang="en-US" sz="2600" dirty="0" smtClean="0"/>
              <a:t>Wrote </a:t>
            </a:r>
            <a:r>
              <a:rPr lang="en-US" sz="2600" i="1" dirty="0"/>
              <a:t>Guide for Emigrants</a:t>
            </a:r>
            <a:endParaRPr lang="en-US" sz="2600" dirty="0"/>
          </a:p>
          <a:p>
            <a:pPr lvl="1"/>
            <a:r>
              <a:rPr lang="en-US" dirty="0" smtClean="0"/>
              <a:t>Life in the West</a:t>
            </a:r>
            <a:endParaRPr lang="en-US" dirty="0"/>
          </a:p>
          <a:p>
            <a:pPr lvl="1"/>
            <a:r>
              <a:rPr lang="en-US" dirty="0"/>
              <a:t>Q</a:t>
            </a:r>
            <a:r>
              <a:rPr lang="en-US" dirty="0" smtClean="0"/>
              <a:t>uintessential </a:t>
            </a:r>
            <a:r>
              <a:rPr lang="en-US" dirty="0"/>
              <a:t>expert on western life and </a:t>
            </a:r>
            <a:r>
              <a:rPr lang="en-US" dirty="0" smtClean="0"/>
              <a:t>customs</a:t>
            </a:r>
            <a:endParaRPr lang="en-US" dirty="0"/>
          </a:p>
        </p:txBody>
      </p:sp>
      <p:pic>
        <p:nvPicPr>
          <p:cNvPr id="4" name="Picture 3"/>
          <p:cNvPicPr>
            <a:picLocks noChangeAspect="1"/>
          </p:cNvPicPr>
          <p:nvPr/>
        </p:nvPicPr>
        <p:blipFill>
          <a:blip r:embed="rId3"/>
          <a:stretch>
            <a:fillRect/>
          </a:stretch>
        </p:blipFill>
        <p:spPr>
          <a:xfrm>
            <a:off x="6210579" y="2520323"/>
            <a:ext cx="2307496" cy="3393929"/>
          </a:xfrm>
          <a:prstGeom prst="rect">
            <a:avLst/>
          </a:prstGeom>
        </p:spPr>
      </p:pic>
    </p:spTree>
    <p:extLst>
      <p:ext uri="{BB962C8B-B14F-4D97-AF65-F5344CB8AC3E}">
        <p14:creationId xmlns:p14="http://schemas.microsoft.com/office/powerpoint/2010/main" val="40621584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62626"/>
                </a:solidFill>
              </a:rPr>
              <a:t>A New England Farmer</a:t>
            </a:r>
            <a:endParaRPr lang="en-US" dirty="0"/>
          </a:p>
        </p:txBody>
      </p:sp>
      <p:sp>
        <p:nvSpPr>
          <p:cNvPr id="3" name="Content Placeholder 2"/>
          <p:cNvSpPr>
            <a:spLocks noGrp="1"/>
          </p:cNvSpPr>
          <p:nvPr>
            <p:ph idx="1"/>
          </p:nvPr>
        </p:nvSpPr>
        <p:spPr/>
        <p:txBody>
          <a:bodyPr/>
          <a:lstStyle/>
          <a:p>
            <a:r>
              <a:rPr lang="en-US" sz="2800" dirty="0">
                <a:solidFill>
                  <a:srgbClr val="262626"/>
                </a:solidFill>
              </a:rPr>
              <a:t>Worked the farm from a young age</a:t>
            </a:r>
          </a:p>
          <a:p>
            <a:pPr lvl="1"/>
            <a:r>
              <a:rPr lang="en-US" sz="2400" dirty="0">
                <a:solidFill>
                  <a:srgbClr val="262626"/>
                </a:solidFill>
              </a:rPr>
              <a:t>Dad was an invalid</a:t>
            </a:r>
          </a:p>
          <a:p>
            <a:r>
              <a:rPr lang="en-US" sz="2800" dirty="0">
                <a:solidFill>
                  <a:srgbClr val="262626"/>
                </a:solidFill>
              </a:rPr>
              <a:t>Grammar school education</a:t>
            </a:r>
          </a:p>
          <a:p>
            <a:pPr lvl="1"/>
            <a:r>
              <a:rPr lang="en-US" sz="2400" dirty="0">
                <a:solidFill>
                  <a:srgbClr val="262626"/>
                </a:solidFill>
              </a:rPr>
              <a:t>Struggled with </a:t>
            </a:r>
            <a:r>
              <a:rPr lang="en-US" sz="2400" strike="sngStrike" dirty="0" err="1" smtClean="0">
                <a:solidFill>
                  <a:srgbClr val="262626"/>
                </a:solidFill>
              </a:rPr>
              <a:t>grammer</a:t>
            </a:r>
            <a:r>
              <a:rPr lang="en-US" sz="2400" dirty="0">
                <a:solidFill>
                  <a:srgbClr val="262626"/>
                </a:solidFill>
              </a:rPr>
              <a:t> </a:t>
            </a:r>
            <a:r>
              <a:rPr lang="en-US" sz="2400" dirty="0" smtClean="0">
                <a:solidFill>
                  <a:srgbClr val="262626"/>
                </a:solidFill>
              </a:rPr>
              <a:t>grammar</a:t>
            </a:r>
            <a:endParaRPr lang="en-US" sz="2400" strike="sngStrike" dirty="0">
              <a:solidFill>
                <a:srgbClr val="262626"/>
              </a:solidFill>
            </a:endParaRPr>
          </a:p>
          <a:p>
            <a:endParaRPr lang="en-US" dirty="0"/>
          </a:p>
        </p:txBody>
      </p:sp>
    </p:spTree>
    <p:extLst>
      <p:ext uri="{BB962C8B-B14F-4D97-AF65-F5344CB8AC3E}">
        <p14:creationId xmlns:p14="http://schemas.microsoft.com/office/powerpoint/2010/main" val="3920072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89F917-1F59-407D-95CA-13214E745C2F}"/>
              </a:ext>
            </a:extLst>
          </p:cNvPr>
          <p:cNvSpPr>
            <a:spLocks noGrp="1"/>
          </p:cNvSpPr>
          <p:nvPr>
            <p:ph type="title"/>
          </p:nvPr>
        </p:nvSpPr>
        <p:spPr/>
        <p:txBody>
          <a:bodyPr/>
          <a:lstStyle/>
          <a:p>
            <a:r>
              <a:rPr lang="en-US" dirty="0"/>
              <a:t>Second Trip East</a:t>
            </a:r>
          </a:p>
        </p:txBody>
      </p:sp>
      <p:sp>
        <p:nvSpPr>
          <p:cNvPr id="3" name="Content Placeholder 2">
            <a:extLst>
              <a:ext uri="{FF2B5EF4-FFF2-40B4-BE49-F238E27FC236}">
                <a16:creationId xmlns="" xmlns:a16="http://schemas.microsoft.com/office/drawing/2014/main" id="{65FA309B-BD75-49A0-B10A-83E6FA0A7E62}"/>
              </a:ext>
            </a:extLst>
          </p:cNvPr>
          <p:cNvSpPr>
            <a:spLocks noGrp="1"/>
          </p:cNvSpPr>
          <p:nvPr>
            <p:ph idx="1"/>
          </p:nvPr>
        </p:nvSpPr>
        <p:spPr/>
        <p:txBody>
          <a:bodyPr>
            <a:normAutofit/>
          </a:bodyPr>
          <a:lstStyle/>
          <a:p>
            <a:r>
              <a:rPr lang="en-US" dirty="0" smtClean="0"/>
              <a:t>To raise money for seminary (early 1826 – Nov 1826)</a:t>
            </a:r>
            <a:endParaRPr lang="en-US" dirty="0"/>
          </a:p>
          <a:p>
            <a:pPr marL="816273" lvl="1" indent="-408136"/>
            <a:r>
              <a:rPr lang="en-US" dirty="0" smtClean="0"/>
              <a:t>Raised </a:t>
            </a:r>
            <a:r>
              <a:rPr lang="en-US" dirty="0"/>
              <a:t>4/5 of the money needed</a:t>
            </a:r>
          </a:p>
          <a:p>
            <a:pPr marL="816273" lvl="1" indent="-408136"/>
            <a:r>
              <a:rPr lang="en-US" dirty="0" smtClean="0"/>
              <a:t>Dr</a:t>
            </a:r>
            <a:r>
              <a:rPr lang="en-US" dirty="0"/>
              <a:t>. Shurtleff of Boston </a:t>
            </a:r>
            <a:r>
              <a:rPr lang="en-US" dirty="0" smtClean="0"/>
              <a:t>– $</a:t>
            </a:r>
            <a:r>
              <a:rPr lang="en-US" dirty="0"/>
              <a:t>10,000 donation </a:t>
            </a:r>
          </a:p>
          <a:p>
            <a:pPr marL="1224410" lvl="2" indent="-408136"/>
            <a:r>
              <a:rPr lang="en-US" dirty="0" smtClean="0"/>
              <a:t>“</a:t>
            </a:r>
            <a:r>
              <a:rPr lang="en-US" dirty="0"/>
              <a:t>Shurtleff College”</a:t>
            </a:r>
          </a:p>
          <a:p>
            <a:pPr lvl="1"/>
            <a:endParaRPr lang="en-US" sz="2100" dirty="0"/>
          </a:p>
        </p:txBody>
      </p:sp>
    </p:spTree>
    <p:extLst>
      <p:ext uri="{BB962C8B-B14F-4D97-AF65-F5344CB8AC3E}">
        <p14:creationId xmlns:p14="http://schemas.microsoft.com/office/powerpoint/2010/main" val="134283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0000"/>
                </a:solidFill>
              </a:rPr>
              <a:t>Part 2</a:t>
            </a:r>
            <a:endParaRPr lang="en-US" sz="4800" dirty="0">
              <a:solidFill>
                <a:srgbClr val="FF0000"/>
              </a:solidFill>
            </a:endParaRPr>
          </a:p>
        </p:txBody>
      </p:sp>
      <p:sp>
        <p:nvSpPr>
          <p:cNvPr id="3" name="Text Placeholder 2"/>
          <p:cNvSpPr>
            <a:spLocks noGrp="1"/>
          </p:cNvSpPr>
          <p:nvPr>
            <p:ph type="body" idx="1"/>
          </p:nvPr>
        </p:nvSpPr>
        <p:spPr>
          <a:xfrm>
            <a:off x="1511300" y="3846053"/>
            <a:ext cx="6119018" cy="1270235"/>
          </a:xfrm>
        </p:spPr>
        <p:txBody>
          <a:bodyPr>
            <a:normAutofit/>
          </a:bodyPr>
          <a:lstStyle/>
          <a:p>
            <a:r>
              <a:rPr lang="en-US" sz="3200" dirty="0">
                <a:solidFill>
                  <a:srgbClr val="FF0000"/>
                </a:solidFill>
              </a:rPr>
              <a:t>Evangelizing the West</a:t>
            </a:r>
          </a:p>
          <a:p>
            <a:r>
              <a:rPr lang="en-US" sz="3200" dirty="0">
                <a:solidFill>
                  <a:srgbClr val="FF0000"/>
                </a:solidFill>
              </a:rPr>
              <a:t>1827 – 1858 </a:t>
            </a:r>
          </a:p>
        </p:txBody>
      </p:sp>
    </p:spTree>
    <p:extLst>
      <p:ext uri="{BB962C8B-B14F-4D97-AF65-F5344CB8AC3E}">
        <p14:creationId xmlns:p14="http://schemas.microsoft.com/office/powerpoint/2010/main" val="145498371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BEF47E-A6DB-4392-B104-AFDCCA7123A5}"/>
              </a:ext>
            </a:extLst>
          </p:cNvPr>
          <p:cNvSpPr>
            <a:spLocks noGrp="1"/>
          </p:cNvSpPr>
          <p:nvPr>
            <p:ph type="title"/>
          </p:nvPr>
        </p:nvSpPr>
        <p:spPr/>
        <p:txBody>
          <a:bodyPr/>
          <a:lstStyle/>
          <a:p>
            <a:r>
              <a:rPr lang="en-US" dirty="0"/>
              <a:t>Education</a:t>
            </a:r>
          </a:p>
        </p:txBody>
      </p:sp>
      <p:sp>
        <p:nvSpPr>
          <p:cNvPr id="3" name="Content Placeholder 2">
            <a:extLst>
              <a:ext uri="{FF2B5EF4-FFF2-40B4-BE49-F238E27FC236}">
                <a16:creationId xmlns="" xmlns:a16="http://schemas.microsoft.com/office/drawing/2014/main" id="{6BD03DC1-E38A-4B8E-A055-38B997CD1DD4}"/>
              </a:ext>
            </a:extLst>
          </p:cNvPr>
          <p:cNvSpPr>
            <a:spLocks noGrp="1"/>
          </p:cNvSpPr>
          <p:nvPr>
            <p:ph idx="1"/>
          </p:nvPr>
        </p:nvSpPr>
        <p:spPr/>
        <p:txBody>
          <a:bodyPr>
            <a:normAutofit fontScale="92500"/>
          </a:bodyPr>
          <a:lstStyle/>
          <a:p>
            <a:r>
              <a:rPr lang="en-US" sz="2600" dirty="0"/>
              <a:t>Rock Spring Theological and High School, opened fall 1827</a:t>
            </a:r>
          </a:p>
          <a:p>
            <a:pPr lvl="1"/>
            <a:r>
              <a:rPr lang="en-US" dirty="0"/>
              <a:t>Oversaw construction of several buildings</a:t>
            </a:r>
          </a:p>
          <a:p>
            <a:pPr lvl="1"/>
            <a:r>
              <a:rPr lang="en-US" dirty="0"/>
              <a:t>Hired Joshua Bradley as principal</a:t>
            </a:r>
          </a:p>
          <a:p>
            <a:pPr lvl="1"/>
            <a:r>
              <a:rPr lang="en-US" dirty="0"/>
              <a:t>Served as Professor of Theology</a:t>
            </a:r>
          </a:p>
          <a:p>
            <a:pPr lvl="1"/>
            <a:r>
              <a:rPr lang="en-US" dirty="0"/>
              <a:t>Sarah helped run the boarding school – a major sacrifice</a:t>
            </a:r>
          </a:p>
          <a:p>
            <a:pPr lvl="1"/>
            <a:r>
              <a:rPr lang="en-US" dirty="0" smtClean="0"/>
              <a:t>First </a:t>
            </a:r>
            <a:r>
              <a:rPr lang="en-US" dirty="0"/>
              <a:t>college in the state of Illinois</a:t>
            </a:r>
          </a:p>
          <a:p>
            <a:pPr lvl="1"/>
            <a:endParaRPr lang="en-US" dirty="0"/>
          </a:p>
        </p:txBody>
      </p:sp>
    </p:spTree>
    <p:extLst>
      <p:ext uri="{BB962C8B-B14F-4D97-AF65-F5344CB8AC3E}">
        <p14:creationId xmlns:p14="http://schemas.microsoft.com/office/powerpoint/2010/main" val="2139137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25420C-9BE5-429B-BB1A-A2EAAFD24AC6}"/>
              </a:ext>
            </a:extLst>
          </p:cNvPr>
          <p:cNvSpPr>
            <a:spLocks noGrp="1"/>
          </p:cNvSpPr>
          <p:nvPr>
            <p:ph type="title"/>
          </p:nvPr>
        </p:nvSpPr>
        <p:spPr/>
        <p:txBody>
          <a:bodyPr/>
          <a:lstStyle/>
          <a:p>
            <a:r>
              <a:rPr lang="en-US" dirty="0"/>
              <a:t>Growing Family</a:t>
            </a:r>
          </a:p>
        </p:txBody>
      </p:sp>
      <p:sp>
        <p:nvSpPr>
          <p:cNvPr id="3" name="Content Placeholder 2">
            <a:extLst>
              <a:ext uri="{FF2B5EF4-FFF2-40B4-BE49-F238E27FC236}">
                <a16:creationId xmlns="" xmlns:a16="http://schemas.microsoft.com/office/drawing/2014/main" id="{3E491BCF-10E5-4408-A3E1-E21B385A3323}"/>
              </a:ext>
            </a:extLst>
          </p:cNvPr>
          <p:cNvSpPr>
            <a:spLocks noGrp="1"/>
          </p:cNvSpPr>
          <p:nvPr>
            <p:ph idx="1"/>
          </p:nvPr>
        </p:nvSpPr>
        <p:spPr/>
        <p:txBody>
          <a:bodyPr>
            <a:normAutofit/>
          </a:bodyPr>
          <a:lstStyle/>
          <a:p>
            <a:r>
              <a:rPr lang="en-US" sz="2500" dirty="0"/>
              <a:t>Last three children</a:t>
            </a:r>
          </a:p>
          <a:p>
            <a:pPr lvl="1"/>
            <a:r>
              <a:rPr lang="en-US" sz="2200" dirty="0"/>
              <a:t>Infant born Dec 10, 1827 – died </a:t>
            </a:r>
            <a:r>
              <a:rPr lang="en-US" sz="2200" dirty="0" smtClean="0"/>
              <a:t>without </a:t>
            </a:r>
            <a:r>
              <a:rPr lang="en-US" sz="2200" dirty="0"/>
              <a:t>name (sex unknown/8)</a:t>
            </a:r>
          </a:p>
          <a:p>
            <a:pPr lvl="1"/>
            <a:r>
              <a:rPr lang="en-US" sz="2200" dirty="0"/>
              <a:t>Henry Martin born May 7, 1829 (6</a:t>
            </a:r>
            <a:r>
              <a:rPr lang="en-US" sz="2200" baseline="30000" dirty="0"/>
              <a:t>th</a:t>
            </a:r>
            <a:r>
              <a:rPr lang="en-US" sz="2200" dirty="0"/>
              <a:t> son/9)</a:t>
            </a:r>
          </a:p>
          <a:p>
            <a:pPr lvl="1"/>
            <a:r>
              <a:rPr lang="en-US" sz="2200" dirty="0"/>
              <a:t>James Ashford born Sept 27, 1831 (7</a:t>
            </a:r>
            <a:r>
              <a:rPr lang="en-US" sz="2200" baseline="30000" dirty="0"/>
              <a:t>th</a:t>
            </a:r>
            <a:r>
              <a:rPr lang="en-US" sz="2200" dirty="0"/>
              <a:t> son/10)</a:t>
            </a:r>
          </a:p>
          <a:p>
            <a:r>
              <a:rPr lang="en-US" sz="2600" dirty="0"/>
              <a:t>In 1832 the Pecks had</a:t>
            </a:r>
          </a:p>
          <a:p>
            <a:pPr lvl="1"/>
            <a:r>
              <a:rPr lang="en-US" sz="2200" dirty="0"/>
              <a:t>Five sons (18, 9, 7, 3, 1) and two daughters (20, 12)</a:t>
            </a:r>
          </a:p>
          <a:p>
            <a:pPr lvl="1"/>
            <a:endParaRPr lang="en-US" sz="2100" dirty="0"/>
          </a:p>
        </p:txBody>
      </p:sp>
    </p:spTree>
    <p:extLst>
      <p:ext uri="{BB962C8B-B14F-4D97-AF65-F5344CB8AC3E}">
        <p14:creationId xmlns:p14="http://schemas.microsoft.com/office/powerpoint/2010/main" val="1305203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950916-55F8-4FF8-9654-B3655E2DB5AC}"/>
              </a:ext>
            </a:extLst>
          </p:cNvPr>
          <p:cNvSpPr>
            <a:spLocks noGrp="1"/>
          </p:cNvSpPr>
          <p:nvPr>
            <p:ph type="title"/>
          </p:nvPr>
        </p:nvSpPr>
        <p:spPr/>
        <p:txBody>
          <a:bodyPr>
            <a:normAutofit/>
          </a:bodyPr>
          <a:lstStyle/>
          <a:p>
            <a:r>
              <a:rPr lang="en-US" dirty="0"/>
              <a:t>Glimpse at Family Life</a:t>
            </a:r>
          </a:p>
        </p:txBody>
      </p:sp>
      <p:sp>
        <p:nvSpPr>
          <p:cNvPr id="3" name="Content Placeholder 2">
            <a:extLst>
              <a:ext uri="{FF2B5EF4-FFF2-40B4-BE49-F238E27FC236}">
                <a16:creationId xmlns="" xmlns:a16="http://schemas.microsoft.com/office/drawing/2014/main" id="{BE080010-37D3-4FBE-9594-772A857E9E16}"/>
              </a:ext>
            </a:extLst>
          </p:cNvPr>
          <p:cNvSpPr>
            <a:spLocks noGrp="1"/>
          </p:cNvSpPr>
          <p:nvPr>
            <p:ph idx="1"/>
          </p:nvPr>
        </p:nvSpPr>
        <p:spPr/>
        <p:txBody>
          <a:bodyPr>
            <a:normAutofit fontScale="92500" lnSpcReduction="20000"/>
          </a:bodyPr>
          <a:lstStyle/>
          <a:p>
            <a:pPr marL="0" indent="0">
              <a:buNone/>
            </a:pPr>
            <a:r>
              <a:rPr lang="en-US" dirty="0" smtClean="0"/>
              <a:t>“</a:t>
            </a:r>
            <a:r>
              <a:rPr lang="en-US" dirty="0"/>
              <a:t>See his cheerful helpmate, contenting herself as best she may to abide at home and assiduously care for the welfare of the family and guests, having never re-visited her native New England since her first departure in 1817. Nor can you fail to notice that daughter Mary, with the father’s energy, and the mother’s quietness: how steady, noiseless, and efficient are all her movements! and to her, in no small degree, are owing the comfort and happiness which always smile around that dwelling. </a:t>
            </a:r>
          </a:p>
        </p:txBody>
      </p:sp>
    </p:spTree>
    <p:extLst>
      <p:ext uri="{BB962C8B-B14F-4D97-AF65-F5344CB8AC3E}">
        <p14:creationId xmlns:p14="http://schemas.microsoft.com/office/powerpoint/2010/main" val="35058828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C5D744-79DE-40B9-95F6-0B2F0AE9205B}"/>
              </a:ext>
            </a:extLst>
          </p:cNvPr>
          <p:cNvSpPr>
            <a:spLocks noGrp="1"/>
          </p:cNvSpPr>
          <p:nvPr>
            <p:ph type="title"/>
          </p:nvPr>
        </p:nvSpPr>
        <p:spPr/>
        <p:txBody>
          <a:bodyPr/>
          <a:lstStyle/>
          <a:p>
            <a:r>
              <a:rPr lang="en-US" dirty="0"/>
              <a:t>Glimpse at Family Life</a:t>
            </a:r>
          </a:p>
        </p:txBody>
      </p:sp>
      <p:sp>
        <p:nvSpPr>
          <p:cNvPr id="3" name="Content Placeholder 2">
            <a:extLst>
              <a:ext uri="{FF2B5EF4-FFF2-40B4-BE49-F238E27FC236}">
                <a16:creationId xmlns="" xmlns:a16="http://schemas.microsoft.com/office/drawing/2014/main" id="{C3DAFE41-F0B4-40AA-A55A-4E111762539B}"/>
              </a:ext>
            </a:extLst>
          </p:cNvPr>
          <p:cNvSpPr>
            <a:spLocks noGrp="1"/>
          </p:cNvSpPr>
          <p:nvPr>
            <p:ph idx="1"/>
          </p:nvPr>
        </p:nvSpPr>
        <p:spPr/>
        <p:txBody>
          <a:bodyPr>
            <a:normAutofit fontScale="92500" lnSpcReduction="10000"/>
          </a:bodyPr>
          <a:lstStyle/>
          <a:p>
            <a:pPr marL="0" indent="0">
              <a:buNone/>
            </a:pPr>
            <a:r>
              <a:rPr lang="en-US" dirty="0"/>
              <a:t>“We need say nothing of the sons, for the older ones were now absent, and of younger, half-grown men it is not quite fair to speak; for they are not yet what they soon will, be, or ought to be: but as their good, considerate mother said: ‘They do so much need their father with them.’ Still, we can truthfully testify to the kind-hearted ingenuousness which they uniformly evinced. May they one day prove their parents’ crown of rejoicing!”</a:t>
            </a:r>
          </a:p>
        </p:txBody>
      </p:sp>
    </p:spTree>
    <p:extLst>
      <p:ext uri="{BB962C8B-B14F-4D97-AF65-F5344CB8AC3E}">
        <p14:creationId xmlns:p14="http://schemas.microsoft.com/office/powerpoint/2010/main" val="1611484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4CEB7D-D23C-4B07-A14C-144AF39C592B}"/>
              </a:ext>
            </a:extLst>
          </p:cNvPr>
          <p:cNvSpPr>
            <a:spLocks noGrp="1"/>
          </p:cNvSpPr>
          <p:nvPr>
            <p:ph type="title"/>
          </p:nvPr>
        </p:nvSpPr>
        <p:spPr/>
        <p:txBody>
          <a:bodyPr/>
          <a:lstStyle/>
          <a:p>
            <a:r>
              <a:rPr lang="en-US" dirty="0"/>
              <a:t>Publishing</a:t>
            </a:r>
          </a:p>
        </p:txBody>
      </p:sp>
      <p:sp>
        <p:nvSpPr>
          <p:cNvPr id="3" name="Content Placeholder 2">
            <a:extLst>
              <a:ext uri="{FF2B5EF4-FFF2-40B4-BE49-F238E27FC236}">
                <a16:creationId xmlns="" xmlns:a16="http://schemas.microsoft.com/office/drawing/2014/main" id="{25922AD7-0FEE-4882-A973-CFE5F9935F69}"/>
              </a:ext>
            </a:extLst>
          </p:cNvPr>
          <p:cNvSpPr>
            <a:spLocks noGrp="1"/>
          </p:cNvSpPr>
          <p:nvPr>
            <p:ph idx="1"/>
          </p:nvPr>
        </p:nvSpPr>
        <p:spPr/>
        <p:txBody>
          <a:bodyPr>
            <a:normAutofit lnSpcReduction="10000"/>
          </a:bodyPr>
          <a:lstStyle/>
          <a:p>
            <a:r>
              <a:rPr lang="en-US" sz="2600" dirty="0"/>
              <a:t>Friend set up printing press in Rock Spring in 1828</a:t>
            </a:r>
          </a:p>
          <a:p>
            <a:r>
              <a:rPr lang="en-US" sz="2600" dirty="0"/>
              <a:t>With help from a donor, Peck launched the </a:t>
            </a:r>
            <a:r>
              <a:rPr lang="en-US" sz="2600" i="1" dirty="0" smtClean="0"/>
              <a:t>Pioneer</a:t>
            </a:r>
            <a:endParaRPr lang="en-US" sz="2600" dirty="0"/>
          </a:p>
          <a:p>
            <a:pPr lvl="1"/>
            <a:r>
              <a:rPr lang="en-US" dirty="0"/>
              <a:t>First issue published in April 1829</a:t>
            </a:r>
          </a:p>
          <a:p>
            <a:pPr lvl="1"/>
            <a:r>
              <a:rPr lang="en-US" dirty="0"/>
              <a:t>Very successful religious periodical</a:t>
            </a:r>
          </a:p>
          <a:p>
            <a:pPr lvl="1"/>
            <a:r>
              <a:rPr lang="en-US" dirty="0"/>
              <a:t>Peck edited it and wrote many of the articles</a:t>
            </a:r>
          </a:p>
          <a:p>
            <a:pPr lvl="1"/>
            <a:r>
              <a:rPr lang="en-US" dirty="0"/>
              <a:t>Continued this responsibility until he sold it in Jan 1839</a:t>
            </a:r>
          </a:p>
        </p:txBody>
      </p:sp>
    </p:spTree>
    <p:extLst>
      <p:ext uri="{BB962C8B-B14F-4D97-AF65-F5344CB8AC3E}">
        <p14:creationId xmlns:p14="http://schemas.microsoft.com/office/powerpoint/2010/main" val="2290562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5D4EDA-CB7E-45B8-9D8B-61C2DE700109}"/>
              </a:ext>
            </a:extLst>
          </p:cNvPr>
          <p:cNvSpPr>
            <a:spLocks noGrp="1"/>
          </p:cNvSpPr>
          <p:nvPr>
            <p:ph type="title"/>
          </p:nvPr>
        </p:nvSpPr>
        <p:spPr/>
        <p:txBody>
          <a:bodyPr/>
          <a:lstStyle/>
          <a:p>
            <a:r>
              <a:rPr lang="en-US" dirty="0"/>
              <a:t>Publishing</a:t>
            </a:r>
          </a:p>
        </p:txBody>
      </p:sp>
      <p:sp>
        <p:nvSpPr>
          <p:cNvPr id="3" name="Content Placeholder 2">
            <a:extLst>
              <a:ext uri="{FF2B5EF4-FFF2-40B4-BE49-F238E27FC236}">
                <a16:creationId xmlns="" xmlns:a16="http://schemas.microsoft.com/office/drawing/2014/main" id="{E48B2DCD-8E90-4C21-896E-E4B61021338B}"/>
              </a:ext>
            </a:extLst>
          </p:cNvPr>
          <p:cNvSpPr>
            <a:spLocks noGrp="1"/>
          </p:cNvSpPr>
          <p:nvPr>
            <p:ph idx="1"/>
          </p:nvPr>
        </p:nvSpPr>
        <p:spPr/>
        <p:txBody>
          <a:bodyPr>
            <a:normAutofit/>
          </a:bodyPr>
          <a:lstStyle/>
          <a:p>
            <a:r>
              <a:rPr lang="en-US" sz="2500" dirty="0"/>
              <a:t>Added other writing outlets</a:t>
            </a:r>
          </a:p>
          <a:p>
            <a:pPr lvl="1"/>
            <a:r>
              <a:rPr lang="en-US" sz="2100" dirty="0"/>
              <a:t>Monthly journal that targeted </a:t>
            </a:r>
            <a:r>
              <a:rPr lang="en-US" sz="2100" dirty="0" smtClean="0"/>
              <a:t>Baptists</a:t>
            </a:r>
            <a:endParaRPr lang="en-US" sz="2100" dirty="0"/>
          </a:p>
          <a:p>
            <a:pPr lvl="1"/>
            <a:r>
              <a:rPr lang="en-US" sz="2100" dirty="0"/>
              <a:t>Half-sheet devoted to advancing Sunday Schools</a:t>
            </a:r>
          </a:p>
          <a:p>
            <a:pPr lvl="1"/>
            <a:r>
              <a:rPr lang="en-US" sz="2100" dirty="0"/>
              <a:t>Periodic updates to his </a:t>
            </a:r>
            <a:r>
              <a:rPr lang="en-US" sz="2100" i="1" dirty="0"/>
              <a:t>Guide for Emigrants</a:t>
            </a:r>
            <a:endParaRPr lang="en-US" sz="2100" dirty="0"/>
          </a:p>
          <a:p>
            <a:pPr lvl="1"/>
            <a:r>
              <a:rPr lang="en-US" sz="2100" dirty="0"/>
              <a:t>A gazetteer of Illinois that was “much fuller and more accurate” than any existing maps</a:t>
            </a:r>
          </a:p>
          <a:p>
            <a:pPr lvl="1"/>
            <a:r>
              <a:rPr lang="en-US" sz="2100" dirty="0"/>
              <a:t>An expose of Mormonism (1835)</a:t>
            </a:r>
          </a:p>
        </p:txBody>
      </p:sp>
    </p:spTree>
    <p:extLst>
      <p:ext uri="{BB962C8B-B14F-4D97-AF65-F5344CB8AC3E}">
        <p14:creationId xmlns:p14="http://schemas.microsoft.com/office/powerpoint/2010/main" val="2736936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2200A1-2828-423C-8B21-182E09CC8A12}"/>
              </a:ext>
            </a:extLst>
          </p:cNvPr>
          <p:cNvSpPr>
            <a:spLocks noGrp="1"/>
          </p:cNvSpPr>
          <p:nvPr>
            <p:ph type="title"/>
          </p:nvPr>
        </p:nvSpPr>
        <p:spPr/>
        <p:txBody>
          <a:bodyPr/>
          <a:lstStyle/>
          <a:p>
            <a:r>
              <a:rPr lang="en-US" dirty="0"/>
              <a:t>Publishing</a:t>
            </a:r>
          </a:p>
        </p:txBody>
      </p:sp>
      <p:sp>
        <p:nvSpPr>
          <p:cNvPr id="3" name="Content Placeholder 2">
            <a:extLst>
              <a:ext uri="{FF2B5EF4-FFF2-40B4-BE49-F238E27FC236}">
                <a16:creationId xmlns="" xmlns:a16="http://schemas.microsoft.com/office/drawing/2014/main" id="{558006AD-0F98-4646-84B3-3F170BE46AFF}"/>
              </a:ext>
            </a:extLst>
          </p:cNvPr>
          <p:cNvSpPr>
            <a:spLocks noGrp="1"/>
          </p:cNvSpPr>
          <p:nvPr>
            <p:ph idx="1"/>
          </p:nvPr>
        </p:nvSpPr>
        <p:spPr/>
        <p:txBody>
          <a:bodyPr>
            <a:normAutofit/>
          </a:bodyPr>
          <a:lstStyle/>
          <a:p>
            <a:pPr lvl="1"/>
            <a:r>
              <a:rPr lang="en-US" sz="2100" dirty="0"/>
              <a:t>A biography of Daniel Boone (1845)</a:t>
            </a:r>
          </a:p>
          <a:p>
            <a:pPr lvl="1"/>
            <a:r>
              <a:rPr lang="en-US" sz="2100" dirty="0"/>
              <a:t>A multi-volume history of the settlement of Illinois</a:t>
            </a:r>
          </a:p>
          <a:p>
            <a:pPr lvl="1"/>
            <a:r>
              <a:rPr lang="en-US" sz="2100" dirty="0"/>
              <a:t>Numerous articles on various subjects for periodicals in both the West and the East</a:t>
            </a:r>
          </a:p>
          <a:p>
            <a:r>
              <a:rPr lang="en-US" sz="2500" dirty="0"/>
              <a:t>Astonishing productivity</a:t>
            </a:r>
          </a:p>
          <a:p>
            <a:pPr lvl="1"/>
            <a:endParaRPr lang="en-US" sz="2100" dirty="0"/>
          </a:p>
        </p:txBody>
      </p:sp>
    </p:spTree>
    <p:extLst>
      <p:ext uri="{BB962C8B-B14F-4D97-AF65-F5344CB8AC3E}">
        <p14:creationId xmlns:p14="http://schemas.microsoft.com/office/powerpoint/2010/main" val="26614249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1F4A6-FDDA-49D7-AEE6-5AC1FBED0004}"/>
              </a:ext>
            </a:extLst>
          </p:cNvPr>
          <p:cNvSpPr>
            <a:spLocks noGrp="1"/>
          </p:cNvSpPr>
          <p:nvPr>
            <p:ph type="title"/>
          </p:nvPr>
        </p:nvSpPr>
        <p:spPr/>
        <p:txBody>
          <a:bodyPr/>
          <a:lstStyle/>
          <a:p>
            <a:r>
              <a:rPr lang="en-US" dirty="0"/>
              <a:t>Western Survey Trip</a:t>
            </a:r>
          </a:p>
        </p:txBody>
      </p:sp>
      <p:sp>
        <p:nvSpPr>
          <p:cNvPr id="3" name="Content Placeholder 2">
            <a:extLst>
              <a:ext uri="{FF2B5EF4-FFF2-40B4-BE49-F238E27FC236}">
                <a16:creationId xmlns="" xmlns:a16="http://schemas.microsoft.com/office/drawing/2014/main" id="{A893BBF2-B3DD-45B8-B12F-470B4330E1E5}"/>
              </a:ext>
            </a:extLst>
          </p:cNvPr>
          <p:cNvSpPr>
            <a:spLocks noGrp="1"/>
          </p:cNvSpPr>
          <p:nvPr>
            <p:ph idx="1"/>
          </p:nvPr>
        </p:nvSpPr>
        <p:spPr/>
        <p:txBody>
          <a:bodyPr>
            <a:normAutofit/>
          </a:bodyPr>
          <a:lstStyle/>
          <a:p>
            <a:r>
              <a:rPr lang="en-US" sz="2600" dirty="0"/>
              <a:t>In 1831 traveled with Jonathan Going across MO, IN, IL, and KY</a:t>
            </a:r>
          </a:p>
          <a:p>
            <a:pPr lvl="1"/>
            <a:r>
              <a:rPr lang="en-US" dirty="0" smtClean="0"/>
              <a:t>American </a:t>
            </a:r>
            <a:r>
              <a:rPr lang="en-US" dirty="0"/>
              <a:t>Baptist Home Mission Society in 1832</a:t>
            </a:r>
          </a:p>
          <a:p>
            <a:pPr lvl="1"/>
            <a:r>
              <a:rPr lang="en-US" dirty="0"/>
              <a:t>D</a:t>
            </a:r>
            <a:r>
              <a:rPr lang="en-US" dirty="0" smtClean="0"/>
              <a:t>irector </a:t>
            </a:r>
            <a:r>
              <a:rPr lang="en-US" dirty="0"/>
              <a:t>of all western missions</a:t>
            </a:r>
          </a:p>
          <a:p>
            <a:pPr lvl="1"/>
            <a:endParaRPr lang="en-US" dirty="0"/>
          </a:p>
          <a:p>
            <a:pPr lvl="1"/>
            <a:endParaRPr lang="en-US" sz="2100" dirty="0"/>
          </a:p>
        </p:txBody>
      </p:sp>
    </p:spTree>
    <p:extLst>
      <p:ext uri="{BB962C8B-B14F-4D97-AF65-F5344CB8AC3E}">
        <p14:creationId xmlns:p14="http://schemas.microsoft.com/office/powerpoint/2010/main" val="1753849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F133E4-98D0-4EFC-BEB3-4E01456AF320}"/>
              </a:ext>
            </a:extLst>
          </p:cNvPr>
          <p:cNvSpPr>
            <a:spLocks noGrp="1"/>
          </p:cNvSpPr>
          <p:nvPr>
            <p:ph type="title"/>
          </p:nvPr>
        </p:nvSpPr>
        <p:spPr/>
        <p:txBody>
          <a:bodyPr/>
          <a:lstStyle/>
          <a:p>
            <a:r>
              <a:rPr lang="en-US" dirty="0"/>
              <a:t>Conversion</a:t>
            </a:r>
          </a:p>
        </p:txBody>
      </p:sp>
      <p:sp>
        <p:nvSpPr>
          <p:cNvPr id="3" name="Content Placeholder 2">
            <a:extLst>
              <a:ext uri="{FF2B5EF4-FFF2-40B4-BE49-F238E27FC236}">
                <a16:creationId xmlns="" xmlns:a16="http://schemas.microsoft.com/office/drawing/2014/main" id="{8D8F7B20-8881-46BC-88B5-6A60C54388D4}"/>
              </a:ext>
            </a:extLst>
          </p:cNvPr>
          <p:cNvSpPr>
            <a:spLocks noGrp="1"/>
          </p:cNvSpPr>
          <p:nvPr>
            <p:ph idx="1"/>
          </p:nvPr>
        </p:nvSpPr>
        <p:spPr>
          <a:xfrm>
            <a:off x="971552" y="2556932"/>
            <a:ext cx="3829049" cy="3318936"/>
          </a:xfrm>
        </p:spPr>
        <p:txBody>
          <a:bodyPr>
            <a:normAutofit/>
          </a:bodyPr>
          <a:lstStyle/>
          <a:p>
            <a:r>
              <a:rPr lang="en-US" sz="2800" dirty="0"/>
              <a:t>Revival meeting 3 miles from home</a:t>
            </a:r>
          </a:p>
          <a:p>
            <a:pPr lvl="1"/>
            <a:r>
              <a:rPr lang="en-US" sz="2400" dirty="0"/>
              <a:t>Second Great Awakening</a:t>
            </a:r>
          </a:p>
          <a:p>
            <a:pPr lvl="1"/>
            <a:r>
              <a:rPr lang="en-US" sz="2400" dirty="0" smtClean="0"/>
              <a:t>Conviction</a:t>
            </a:r>
            <a:endParaRPr lang="en-US" sz="2400" dirty="0"/>
          </a:p>
          <a:p>
            <a:pPr lvl="1"/>
            <a:r>
              <a:rPr lang="en-US" sz="2400" dirty="0"/>
              <a:t>Converted, age </a:t>
            </a:r>
            <a:r>
              <a:rPr lang="en-US" sz="2400" dirty="0" smtClean="0"/>
              <a:t>18</a:t>
            </a:r>
          </a:p>
          <a:p>
            <a:pPr lvl="2"/>
            <a:r>
              <a:rPr lang="en-US" sz="2200" dirty="0" smtClean="0"/>
              <a:t>Dec </a:t>
            </a:r>
            <a:r>
              <a:rPr lang="en-US" sz="2200" dirty="0"/>
              <a:t>15, 1807</a:t>
            </a:r>
          </a:p>
          <a:p>
            <a:pPr marL="408136" lvl="1" indent="0">
              <a:buNone/>
            </a:pPr>
            <a:endParaRPr lang="en-US" dirty="0"/>
          </a:p>
        </p:txBody>
      </p:sp>
      <p:sp>
        <p:nvSpPr>
          <p:cNvPr id="4" name="TextBox 3">
            <a:extLst>
              <a:ext uri="{FF2B5EF4-FFF2-40B4-BE49-F238E27FC236}">
                <a16:creationId xmlns="" xmlns:a16="http://schemas.microsoft.com/office/drawing/2014/main" id="{8BA41E9C-F4FC-4CF0-A907-E3B211C10E3E}"/>
              </a:ext>
            </a:extLst>
          </p:cNvPr>
          <p:cNvSpPr txBox="1"/>
          <p:nvPr/>
        </p:nvSpPr>
        <p:spPr>
          <a:xfrm>
            <a:off x="5051182" y="2611317"/>
            <a:ext cx="3277333" cy="2990913"/>
          </a:xfrm>
          <a:prstGeom prst="rect">
            <a:avLst/>
          </a:prstGeom>
          <a:noFill/>
        </p:spPr>
        <p:txBody>
          <a:bodyPr wrap="square" lIns="81627" tIns="40814" rIns="81627" bIns="40814" rtlCol="0">
            <a:spAutoFit/>
          </a:bodyPr>
          <a:lstStyle/>
          <a:p>
            <a:r>
              <a:rPr lang="en-US" sz="2100" dirty="0"/>
              <a:t>“The total depravity of the human heart was a doctrine I was early acquainted with. I felt a pleasure, therefore, in ascribing the whole work of salvation to the Lord, being sensible of my own weakness and my absolute dependence on divine grace.”</a:t>
            </a:r>
          </a:p>
        </p:txBody>
      </p:sp>
    </p:spTree>
    <p:extLst>
      <p:ext uri="{BB962C8B-B14F-4D97-AF65-F5344CB8AC3E}">
        <p14:creationId xmlns:p14="http://schemas.microsoft.com/office/powerpoint/2010/main" val="3017510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991FC0-3A5F-4514-BBBB-E16D95D8E6B1}"/>
              </a:ext>
            </a:extLst>
          </p:cNvPr>
          <p:cNvSpPr>
            <a:spLocks noGrp="1"/>
          </p:cNvSpPr>
          <p:nvPr>
            <p:ph type="title"/>
          </p:nvPr>
        </p:nvSpPr>
        <p:spPr/>
        <p:txBody>
          <a:bodyPr/>
          <a:lstStyle/>
          <a:p>
            <a:r>
              <a:rPr lang="en-US" dirty="0"/>
              <a:t>Troubles</a:t>
            </a:r>
          </a:p>
        </p:txBody>
      </p:sp>
      <p:sp>
        <p:nvSpPr>
          <p:cNvPr id="3" name="Content Placeholder 2">
            <a:extLst>
              <a:ext uri="{FF2B5EF4-FFF2-40B4-BE49-F238E27FC236}">
                <a16:creationId xmlns="" xmlns:a16="http://schemas.microsoft.com/office/drawing/2014/main" id="{E3D09CB7-835E-459C-9481-19AC42FAFA6C}"/>
              </a:ext>
            </a:extLst>
          </p:cNvPr>
          <p:cNvSpPr>
            <a:spLocks noGrp="1"/>
          </p:cNvSpPr>
          <p:nvPr>
            <p:ph idx="1"/>
          </p:nvPr>
        </p:nvSpPr>
        <p:spPr>
          <a:xfrm>
            <a:off x="971553" y="2556932"/>
            <a:ext cx="5297287" cy="3318936"/>
          </a:xfrm>
        </p:spPr>
        <p:txBody>
          <a:bodyPr>
            <a:normAutofit/>
          </a:bodyPr>
          <a:lstStyle/>
          <a:p>
            <a:r>
              <a:rPr lang="en-US" dirty="0"/>
              <a:t>Black Hawk War 1831-33</a:t>
            </a:r>
          </a:p>
          <a:p>
            <a:pPr lvl="1"/>
            <a:r>
              <a:rPr lang="en-US" dirty="0"/>
              <a:t>Travel more dangerous</a:t>
            </a:r>
          </a:p>
          <a:p>
            <a:pPr lvl="1"/>
            <a:r>
              <a:rPr lang="en-US" dirty="0"/>
              <a:t>Ministered to families in harm’s way</a:t>
            </a:r>
          </a:p>
          <a:p>
            <a:pPr lvl="1"/>
            <a:r>
              <a:rPr lang="en-US" dirty="0"/>
              <a:t>Published support for the war effort</a:t>
            </a:r>
          </a:p>
          <a:p>
            <a:pPr lvl="1"/>
            <a:r>
              <a:rPr lang="en-US" dirty="0" smtClean="0"/>
              <a:t>Lamented </a:t>
            </a:r>
            <a:r>
              <a:rPr lang="en-US" dirty="0"/>
              <a:t>widespread unconcern for Indian spiritual </a:t>
            </a:r>
            <a:r>
              <a:rPr lang="en-US" dirty="0" smtClean="0"/>
              <a:t>welfare</a:t>
            </a:r>
            <a:endParaRPr lang="en-US" dirty="0"/>
          </a:p>
        </p:txBody>
      </p:sp>
      <p:pic>
        <p:nvPicPr>
          <p:cNvPr id="4" name="Picture 3"/>
          <p:cNvPicPr>
            <a:picLocks noChangeAspect="1"/>
          </p:cNvPicPr>
          <p:nvPr/>
        </p:nvPicPr>
        <p:blipFill>
          <a:blip r:embed="rId3"/>
          <a:stretch>
            <a:fillRect/>
          </a:stretch>
        </p:blipFill>
        <p:spPr>
          <a:xfrm>
            <a:off x="6245537" y="2879244"/>
            <a:ext cx="2254394" cy="2919213"/>
          </a:xfrm>
          <a:prstGeom prst="rect">
            <a:avLst/>
          </a:prstGeom>
        </p:spPr>
      </p:pic>
    </p:spTree>
    <p:extLst>
      <p:ext uri="{BB962C8B-B14F-4D97-AF65-F5344CB8AC3E}">
        <p14:creationId xmlns:p14="http://schemas.microsoft.com/office/powerpoint/2010/main" val="4114172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9AAD29-6660-47E4-8572-6CAB2513CDA5}"/>
              </a:ext>
            </a:extLst>
          </p:cNvPr>
          <p:cNvSpPr>
            <a:spLocks noGrp="1"/>
          </p:cNvSpPr>
          <p:nvPr>
            <p:ph type="title"/>
          </p:nvPr>
        </p:nvSpPr>
        <p:spPr/>
        <p:txBody>
          <a:bodyPr/>
          <a:lstStyle/>
          <a:p>
            <a:r>
              <a:rPr lang="en-US" dirty="0"/>
              <a:t>Focusing on the Seminary</a:t>
            </a:r>
          </a:p>
        </p:txBody>
      </p:sp>
      <p:sp>
        <p:nvSpPr>
          <p:cNvPr id="3" name="Content Placeholder 2">
            <a:extLst>
              <a:ext uri="{FF2B5EF4-FFF2-40B4-BE49-F238E27FC236}">
                <a16:creationId xmlns="" xmlns:a16="http://schemas.microsoft.com/office/drawing/2014/main" id="{50BF5C1E-0BC7-4B66-AAA0-270AFB6D59DD}"/>
              </a:ext>
            </a:extLst>
          </p:cNvPr>
          <p:cNvSpPr>
            <a:spLocks noGrp="1"/>
          </p:cNvSpPr>
          <p:nvPr>
            <p:ph idx="1"/>
          </p:nvPr>
        </p:nvSpPr>
        <p:spPr>
          <a:xfrm>
            <a:off x="971551" y="2556932"/>
            <a:ext cx="4797878" cy="3318936"/>
          </a:xfrm>
        </p:spPr>
        <p:txBody>
          <a:bodyPr>
            <a:normAutofit/>
          </a:bodyPr>
          <a:lstStyle/>
          <a:p>
            <a:r>
              <a:rPr lang="en-US" sz="2600" dirty="0"/>
              <a:t>Moved the seminary to Upper Alton, IL in 1834</a:t>
            </a:r>
          </a:p>
          <a:p>
            <a:pPr lvl="1"/>
            <a:r>
              <a:rPr lang="en-US" dirty="0" smtClean="0"/>
              <a:t>First </a:t>
            </a:r>
            <a:r>
              <a:rPr lang="en-US" dirty="0"/>
              <a:t>Baptist college west of the Appalachians</a:t>
            </a:r>
          </a:p>
          <a:p>
            <a:pPr lvl="1"/>
            <a:r>
              <a:rPr lang="en-US" dirty="0"/>
              <a:t>Renamed Shurtleff College in 1836</a:t>
            </a:r>
          </a:p>
          <a:p>
            <a:pPr lvl="1"/>
            <a:endParaRPr lang="en-US" dirty="0"/>
          </a:p>
        </p:txBody>
      </p:sp>
      <p:pic>
        <p:nvPicPr>
          <p:cNvPr id="4" name="Picture 3"/>
          <p:cNvPicPr>
            <a:picLocks noChangeAspect="1"/>
          </p:cNvPicPr>
          <p:nvPr/>
        </p:nvPicPr>
        <p:blipFill>
          <a:blip r:embed="rId3"/>
          <a:stretch>
            <a:fillRect/>
          </a:stretch>
        </p:blipFill>
        <p:spPr>
          <a:xfrm>
            <a:off x="5851073" y="2551491"/>
            <a:ext cx="2657475" cy="2298700"/>
          </a:xfrm>
          <a:prstGeom prst="rect">
            <a:avLst/>
          </a:prstGeom>
        </p:spPr>
      </p:pic>
      <p:sp>
        <p:nvSpPr>
          <p:cNvPr id="5" name="TextBox 4"/>
          <p:cNvSpPr txBox="1"/>
          <p:nvPr/>
        </p:nvSpPr>
        <p:spPr>
          <a:xfrm>
            <a:off x="5878285" y="4919009"/>
            <a:ext cx="2639786" cy="1051921"/>
          </a:xfrm>
          <a:prstGeom prst="rect">
            <a:avLst/>
          </a:prstGeom>
          <a:noFill/>
        </p:spPr>
        <p:txBody>
          <a:bodyPr wrap="square" lIns="81627" tIns="40814" rIns="81627" bIns="40814" rtlCol="0">
            <a:spAutoFit/>
          </a:bodyPr>
          <a:lstStyle/>
          <a:p>
            <a:pPr lvl="1"/>
            <a:r>
              <a:rPr lang="en-US" sz="2100" dirty="0"/>
              <a:t>Swallowed up by Southern Illinois University in 1957</a:t>
            </a:r>
          </a:p>
        </p:txBody>
      </p:sp>
    </p:spTree>
    <p:extLst>
      <p:ext uri="{BB962C8B-B14F-4D97-AF65-F5344CB8AC3E}">
        <p14:creationId xmlns:p14="http://schemas.microsoft.com/office/powerpoint/2010/main" val="741908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30A0E-DF83-4E7E-AC3D-E84F7ED74D22}"/>
              </a:ext>
            </a:extLst>
          </p:cNvPr>
          <p:cNvSpPr>
            <a:spLocks noGrp="1"/>
          </p:cNvSpPr>
          <p:nvPr>
            <p:ph type="title"/>
          </p:nvPr>
        </p:nvSpPr>
        <p:spPr/>
        <p:txBody>
          <a:bodyPr/>
          <a:lstStyle/>
          <a:p>
            <a:r>
              <a:rPr lang="en-US" dirty="0"/>
              <a:t>Focusing on the Seminary</a:t>
            </a:r>
          </a:p>
        </p:txBody>
      </p:sp>
      <p:sp>
        <p:nvSpPr>
          <p:cNvPr id="3" name="Content Placeholder 2">
            <a:extLst>
              <a:ext uri="{FF2B5EF4-FFF2-40B4-BE49-F238E27FC236}">
                <a16:creationId xmlns="" xmlns:a16="http://schemas.microsoft.com/office/drawing/2014/main" id="{A1E5A7DD-1348-467B-A122-9F1000E73C35}"/>
              </a:ext>
            </a:extLst>
          </p:cNvPr>
          <p:cNvSpPr>
            <a:spLocks noGrp="1"/>
          </p:cNvSpPr>
          <p:nvPr>
            <p:ph idx="1"/>
          </p:nvPr>
        </p:nvSpPr>
        <p:spPr/>
        <p:txBody>
          <a:bodyPr>
            <a:normAutofit fontScale="77500" lnSpcReduction="20000"/>
          </a:bodyPr>
          <a:lstStyle/>
          <a:p>
            <a:pPr marL="0" indent="0">
              <a:buNone/>
            </a:pPr>
            <a:r>
              <a:rPr lang="en-US" dirty="0"/>
              <a:t>“The affairs of the seminary (a charter of it as a college was about this time obtained) caused him very frequent visits to its locality at Upper Alton. To secure in an economical and efficient manner the requisite buildings, to harmonize teachers young and old from New England and from Old England, as well as some raised up on the ground, to watch over and procure in tolerable season the scanty finances derived chiefly from small subscriptions, and to give as much efficiency and reputation as possible to the young and </a:t>
            </a:r>
            <a:r>
              <a:rPr lang="en-US" dirty="0" err="1"/>
              <a:t>unendowed</a:t>
            </a:r>
            <a:r>
              <a:rPr lang="en-US" dirty="0"/>
              <a:t> institution, required of him, with all his other cares and toils, much more of effort than he was really able to put </a:t>
            </a:r>
            <a:r>
              <a:rPr lang="en-US" dirty="0" smtClean="0"/>
              <a:t>forth” (Babcock). </a:t>
            </a:r>
            <a:endParaRPr lang="en-US" dirty="0"/>
          </a:p>
        </p:txBody>
      </p:sp>
    </p:spTree>
    <p:extLst>
      <p:ext uri="{BB962C8B-B14F-4D97-AF65-F5344CB8AC3E}">
        <p14:creationId xmlns:p14="http://schemas.microsoft.com/office/powerpoint/2010/main" val="24440477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E44055-1480-4867-825E-2F9E6D4E9F61}"/>
              </a:ext>
            </a:extLst>
          </p:cNvPr>
          <p:cNvSpPr>
            <a:spLocks noGrp="1"/>
          </p:cNvSpPr>
          <p:nvPr>
            <p:ph type="title"/>
          </p:nvPr>
        </p:nvSpPr>
        <p:spPr/>
        <p:txBody>
          <a:bodyPr>
            <a:normAutofit/>
          </a:bodyPr>
          <a:lstStyle/>
          <a:p>
            <a:r>
              <a:rPr lang="en-US" sz="4200" dirty="0"/>
              <a:t>“Slowing Down”</a:t>
            </a:r>
          </a:p>
        </p:txBody>
      </p:sp>
      <p:sp>
        <p:nvSpPr>
          <p:cNvPr id="3" name="Text Placeholder 2">
            <a:extLst>
              <a:ext uri="{FF2B5EF4-FFF2-40B4-BE49-F238E27FC236}">
                <a16:creationId xmlns="" xmlns:a16="http://schemas.microsoft.com/office/drawing/2014/main" id="{C67AC4D0-C70D-4E12-9477-5CD37CC1D5FB}"/>
              </a:ext>
            </a:extLst>
          </p:cNvPr>
          <p:cNvSpPr>
            <a:spLocks noGrp="1"/>
          </p:cNvSpPr>
          <p:nvPr>
            <p:ph type="body" idx="1"/>
          </p:nvPr>
        </p:nvSpPr>
        <p:spPr>
          <a:xfrm>
            <a:off x="1511300" y="3846053"/>
            <a:ext cx="6119018" cy="1350240"/>
          </a:xfrm>
        </p:spPr>
        <p:txBody>
          <a:bodyPr>
            <a:noAutofit/>
          </a:bodyPr>
          <a:lstStyle/>
          <a:p>
            <a:r>
              <a:rPr lang="en-US" sz="3000" dirty="0"/>
              <a:t>1835 – 1845</a:t>
            </a:r>
          </a:p>
          <a:p>
            <a:r>
              <a:rPr lang="en-US" sz="3000" dirty="0"/>
              <a:t>(Ages 46 – 56)</a:t>
            </a:r>
          </a:p>
        </p:txBody>
      </p:sp>
    </p:spTree>
    <p:extLst>
      <p:ext uri="{BB962C8B-B14F-4D97-AF65-F5344CB8AC3E}">
        <p14:creationId xmlns:p14="http://schemas.microsoft.com/office/powerpoint/2010/main" val="398817574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9E8C38-FA33-4BC4-8A2D-C7F74DE02D62}"/>
              </a:ext>
            </a:extLst>
          </p:cNvPr>
          <p:cNvSpPr>
            <a:spLocks noGrp="1"/>
          </p:cNvSpPr>
          <p:nvPr>
            <p:ph type="title"/>
          </p:nvPr>
        </p:nvSpPr>
        <p:spPr/>
        <p:txBody>
          <a:bodyPr/>
          <a:lstStyle/>
          <a:p>
            <a:r>
              <a:rPr lang="en-US" dirty="0"/>
              <a:t>Health</a:t>
            </a:r>
          </a:p>
        </p:txBody>
      </p:sp>
      <p:sp>
        <p:nvSpPr>
          <p:cNvPr id="3" name="Content Placeholder 2">
            <a:extLst>
              <a:ext uri="{FF2B5EF4-FFF2-40B4-BE49-F238E27FC236}">
                <a16:creationId xmlns="" xmlns:a16="http://schemas.microsoft.com/office/drawing/2014/main" id="{BD5B4474-1B84-4D5D-A81F-2E9C4D1144D0}"/>
              </a:ext>
            </a:extLst>
          </p:cNvPr>
          <p:cNvSpPr>
            <a:spLocks noGrp="1"/>
          </p:cNvSpPr>
          <p:nvPr>
            <p:ph idx="1"/>
          </p:nvPr>
        </p:nvSpPr>
        <p:spPr/>
        <p:txBody>
          <a:bodyPr>
            <a:normAutofit/>
          </a:bodyPr>
          <a:lstStyle/>
          <a:p>
            <a:r>
              <a:rPr lang="en-US" sz="2500" dirty="0"/>
              <a:t>Health Issues</a:t>
            </a:r>
          </a:p>
          <a:p>
            <a:pPr lvl="1"/>
            <a:r>
              <a:rPr lang="en-US" sz="2100" dirty="0"/>
              <a:t>Recurring illnesses – chills, fevers, stomach problems, etc.</a:t>
            </a:r>
          </a:p>
          <a:p>
            <a:pPr lvl="1"/>
            <a:r>
              <a:rPr lang="en-US" sz="2100" dirty="0" smtClean="0"/>
              <a:t>In 1836 resolved </a:t>
            </a:r>
            <a:r>
              <a:rPr lang="en-US" sz="2100" dirty="0"/>
              <a:t>to slow </a:t>
            </a:r>
            <a:r>
              <a:rPr lang="en-US" sz="2100" dirty="0" smtClean="0"/>
              <a:t>down</a:t>
            </a:r>
            <a:endParaRPr lang="en-US" sz="2100" dirty="0"/>
          </a:p>
          <a:p>
            <a:pPr lvl="1"/>
            <a:r>
              <a:rPr lang="en-US" sz="2100" dirty="0"/>
              <a:t>Resigned as superintendent of western branch of Sunday School Union</a:t>
            </a:r>
          </a:p>
          <a:p>
            <a:pPr lvl="1"/>
            <a:r>
              <a:rPr lang="en-US" sz="2100" dirty="0"/>
              <a:t>Began to cut back his writing ministry</a:t>
            </a:r>
          </a:p>
          <a:p>
            <a:r>
              <a:rPr lang="en-US" sz="2500" dirty="0"/>
              <a:t>Devoted himself to seminary and local preaching</a:t>
            </a:r>
          </a:p>
        </p:txBody>
      </p:sp>
    </p:spTree>
    <p:extLst>
      <p:ext uri="{BB962C8B-B14F-4D97-AF65-F5344CB8AC3E}">
        <p14:creationId xmlns:p14="http://schemas.microsoft.com/office/powerpoint/2010/main" val="39739869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C6149A-27C9-485E-A14E-8BAC25E08A46}"/>
              </a:ext>
            </a:extLst>
          </p:cNvPr>
          <p:cNvSpPr>
            <a:spLocks noGrp="1"/>
          </p:cNvSpPr>
          <p:nvPr>
            <p:ph type="title"/>
          </p:nvPr>
        </p:nvSpPr>
        <p:spPr>
          <a:xfrm>
            <a:off x="971553" y="1000607"/>
            <a:ext cx="7200897" cy="1303867"/>
          </a:xfrm>
        </p:spPr>
        <p:txBody>
          <a:bodyPr/>
          <a:lstStyle/>
          <a:p>
            <a:r>
              <a:rPr lang="en-US" dirty="0"/>
              <a:t>Blessings</a:t>
            </a:r>
          </a:p>
        </p:txBody>
      </p:sp>
      <p:sp>
        <p:nvSpPr>
          <p:cNvPr id="3" name="Content Placeholder 2">
            <a:extLst>
              <a:ext uri="{FF2B5EF4-FFF2-40B4-BE49-F238E27FC236}">
                <a16:creationId xmlns="" xmlns:a16="http://schemas.microsoft.com/office/drawing/2014/main" id="{4493B322-821C-46DA-A1A6-EDB75E401449}"/>
              </a:ext>
            </a:extLst>
          </p:cNvPr>
          <p:cNvSpPr>
            <a:spLocks noGrp="1"/>
          </p:cNvSpPr>
          <p:nvPr>
            <p:ph idx="1"/>
          </p:nvPr>
        </p:nvSpPr>
        <p:spPr/>
        <p:txBody>
          <a:bodyPr>
            <a:normAutofit lnSpcReduction="10000"/>
          </a:bodyPr>
          <a:lstStyle/>
          <a:p>
            <a:r>
              <a:rPr lang="en-US" sz="2600" dirty="0"/>
              <a:t>Conversions</a:t>
            </a:r>
          </a:p>
          <a:p>
            <a:pPr lvl="1"/>
            <a:r>
              <a:rPr lang="en-US" dirty="0"/>
              <a:t>Several of his sons were saved during this time</a:t>
            </a:r>
          </a:p>
          <a:p>
            <a:pPr lvl="1"/>
            <a:r>
              <a:rPr lang="en-US" dirty="0"/>
              <a:t>Saw many softened hearts in wake of Black Hawk War</a:t>
            </a:r>
          </a:p>
          <a:p>
            <a:pPr lvl="1"/>
            <a:r>
              <a:rPr lang="en-US" dirty="0"/>
              <a:t>“Scarce a sermon have I delivered of late which God has not blessed in the conversion of souls.”</a:t>
            </a:r>
          </a:p>
          <a:p>
            <a:pPr lvl="1"/>
            <a:r>
              <a:rPr lang="en-US" dirty="0"/>
              <a:t>Toured western IL and into IA, where God used him to bless many small pioneer communities</a:t>
            </a:r>
          </a:p>
        </p:txBody>
      </p:sp>
    </p:spTree>
    <p:extLst>
      <p:ext uri="{BB962C8B-B14F-4D97-AF65-F5344CB8AC3E}">
        <p14:creationId xmlns:p14="http://schemas.microsoft.com/office/powerpoint/2010/main" val="4001194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F28CD1-8ECD-4EAD-A896-15CD0C207C23}"/>
              </a:ext>
            </a:extLst>
          </p:cNvPr>
          <p:cNvSpPr>
            <a:spLocks noGrp="1"/>
          </p:cNvSpPr>
          <p:nvPr>
            <p:ph type="title"/>
          </p:nvPr>
        </p:nvSpPr>
        <p:spPr/>
        <p:txBody>
          <a:bodyPr/>
          <a:lstStyle/>
          <a:p>
            <a:r>
              <a:rPr lang="en-US" dirty="0"/>
              <a:t>Blessings</a:t>
            </a:r>
          </a:p>
        </p:txBody>
      </p:sp>
      <p:sp>
        <p:nvSpPr>
          <p:cNvPr id="3" name="Content Placeholder 2">
            <a:extLst>
              <a:ext uri="{FF2B5EF4-FFF2-40B4-BE49-F238E27FC236}">
                <a16:creationId xmlns="" xmlns:a16="http://schemas.microsoft.com/office/drawing/2014/main" id="{3A280336-D7D3-40DA-BCA7-A5FE579EB3E3}"/>
              </a:ext>
            </a:extLst>
          </p:cNvPr>
          <p:cNvSpPr>
            <a:spLocks noGrp="1"/>
          </p:cNvSpPr>
          <p:nvPr>
            <p:ph idx="1"/>
          </p:nvPr>
        </p:nvSpPr>
        <p:spPr/>
        <p:txBody>
          <a:bodyPr>
            <a:normAutofit lnSpcReduction="10000"/>
          </a:bodyPr>
          <a:lstStyle/>
          <a:p>
            <a:r>
              <a:rPr lang="en-US" sz="2500" dirty="0"/>
              <a:t>Illinois</a:t>
            </a:r>
          </a:p>
          <a:p>
            <a:pPr lvl="1"/>
            <a:r>
              <a:rPr lang="en-US" sz="2100" dirty="0"/>
              <a:t>Helped to form the Illinois Education Society</a:t>
            </a:r>
          </a:p>
          <a:p>
            <a:pPr lvl="1"/>
            <a:r>
              <a:rPr lang="en-US" sz="2100" dirty="0"/>
              <a:t>Became even more active in Illinois Baptist Association annual meetings</a:t>
            </a:r>
          </a:p>
          <a:p>
            <a:r>
              <a:rPr lang="en-US" sz="2500" dirty="0"/>
              <a:t>Pastor</a:t>
            </a:r>
          </a:p>
          <a:p>
            <a:pPr lvl="1"/>
            <a:r>
              <a:rPr lang="en-US" sz="2100" dirty="0"/>
              <a:t>Baptist church of Rock Spring and </a:t>
            </a:r>
            <a:r>
              <a:rPr lang="en-US" sz="2100" dirty="0" err="1"/>
              <a:t>Zoar</a:t>
            </a:r>
            <a:r>
              <a:rPr lang="en-US" sz="2100" dirty="0"/>
              <a:t> in 1838</a:t>
            </a:r>
          </a:p>
          <a:p>
            <a:r>
              <a:rPr lang="en-US" sz="2500" dirty="0" smtClean="0"/>
              <a:t>Revival </a:t>
            </a:r>
            <a:r>
              <a:rPr lang="en-US" sz="2500" dirty="0"/>
              <a:t>in Rock Spring in 1839 – 22 conversions, including his son William </a:t>
            </a:r>
          </a:p>
        </p:txBody>
      </p:sp>
    </p:spTree>
    <p:extLst>
      <p:ext uri="{BB962C8B-B14F-4D97-AF65-F5344CB8AC3E}">
        <p14:creationId xmlns:p14="http://schemas.microsoft.com/office/powerpoint/2010/main" val="460800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72850-A3EA-47D9-B793-8F6BD8201253}"/>
              </a:ext>
            </a:extLst>
          </p:cNvPr>
          <p:cNvSpPr>
            <a:spLocks noGrp="1"/>
          </p:cNvSpPr>
          <p:nvPr>
            <p:ph type="title"/>
          </p:nvPr>
        </p:nvSpPr>
        <p:spPr/>
        <p:txBody>
          <a:bodyPr/>
          <a:lstStyle/>
          <a:p>
            <a:r>
              <a:rPr lang="en-US" dirty="0"/>
              <a:t>Traveling with Sarah</a:t>
            </a:r>
          </a:p>
        </p:txBody>
      </p:sp>
      <p:sp>
        <p:nvSpPr>
          <p:cNvPr id="3" name="Content Placeholder 2">
            <a:extLst>
              <a:ext uri="{FF2B5EF4-FFF2-40B4-BE49-F238E27FC236}">
                <a16:creationId xmlns="" xmlns:a16="http://schemas.microsoft.com/office/drawing/2014/main" id="{39C32046-B76E-4BB5-9AFF-7E4BE23D46E5}"/>
              </a:ext>
            </a:extLst>
          </p:cNvPr>
          <p:cNvSpPr>
            <a:spLocks noGrp="1"/>
          </p:cNvSpPr>
          <p:nvPr>
            <p:ph idx="1"/>
          </p:nvPr>
        </p:nvSpPr>
        <p:spPr/>
        <p:txBody>
          <a:bodyPr>
            <a:normAutofit/>
          </a:bodyPr>
          <a:lstStyle/>
          <a:p>
            <a:r>
              <a:rPr lang="en-US" dirty="0"/>
              <a:t>Midwestern tour with Sarah in 1839</a:t>
            </a:r>
          </a:p>
          <a:p>
            <a:pPr marL="408136" lvl="1" indent="0">
              <a:buNone/>
            </a:pPr>
            <a:endParaRPr lang="en-US" sz="2100" dirty="0" smtClean="0"/>
          </a:p>
          <a:p>
            <a:pPr marL="408136" lvl="1" indent="0">
              <a:buNone/>
            </a:pPr>
            <a:r>
              <a:rPr lang="en-US" dirty="0" smtClean="0"/>
              <a:t>“</a:t>
            </a:r>
            <a:r>
              <a:rPr lang="en-US" dirty="0"/>
              <a:t>The whole journey above indicated was accomplished not without the usual accompaniment of such tours, sundry breakdowns, the loss of the right way in the woods and on the prairies, and specially many thorough wettings in the rains which were more than usually abundant for this season of the year.</a:t>
            </a:r>
            <a:r>
              <a:rPr lang="en-US" dirty="0" smtClean="0"/>
              <a:t>”</a:t>
            </a:r>
            <a:endParaRPr lang="en-US" dirty="0"/>
          </a:p>
        </p:txBody>
      </p:sp>
    </p:spTree>
    <p:extLst>
      <p:ext uri="{BB962C8B-B14F-4D97-AF65-F5344CB8AC3E}">
        <p14:creationId xmlns:p14="http://schemas.microsoft.com/office/powerpoint/2010/main" val="3786770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E2B974-081E-4EEB-9586-C90A130C8050}"/>
              </a:ext>
            </a:extLst>
          </p:cNvPr>
          <p:cNvSpPr>
            <a:spLocks noGrp="1"/>
          </p:cNvSpPr>
          <p:nvPr>
            <p:ph type="title"/>
          </p:nvPr>
        </p:nvSpPr>
        <p:spPr/>
        <p:txBody>
          <a:bodyPr/>
          <a:lstStyle/>
          <a:p>
            <a:r>
              <a:rPr lang="en-US" dirty="0"/>
              <a:t>Slowing Down, Seriously</a:t>
            </a:r>
          </a:p>
        </p:txBody>
      </p:sp>
      <p:sp>
        <p:nvSpPr>
          <p:cNvPr id="3" name="Content Placeholder 2">
            <a:extLst>
              <a:ext uri="{FF2B5EF4-FFF2-40B4-BE49-F238E27FC236}">
                <a16:creationId xmlns="" xmlns:a16="http://schemas.microsoft.com/office/drawing/2014/main" id="{7E0FDB12-3B5B-4075-824F-55D1051D1DEA}"/>
              </a:ext>
            </a:extLst>
          </p:cNvPr>
          <p:cNvSpPr>
            <a:spLocks noGrp="1"/>
          </p:cNvSpPr>
          <p:nvPr>
            <p:ph idx="1"/>
          </p:nvPr>
        </p:nvSpPr>
        <p:spPr/>
        <p:txBody>
          <a:bodyPr>
            <a:normAutofit fontScale="92500" lnSpcReduction="10000"/>
          </a:bodyPr>
          <a:lstStyle/>
          <a:p>
            <a:pPr marL="0" indent="0">
              <a:buNone/>
            </a:pPr>
            <a:r>
              <a:rPr lang="en-US" dirty="0" smtClean="0"/>
              <a:t>“</a:t>
            </a:r>
            <a:r>
              <a:rPr lang="en-US" dirty="0"/>
              <a:t>After much serious reflection I have come to the conclusion that I must give up traveling and all missionary agency. I have now made trials for four seasons, and cannot sustain the fatigue, labor, and exposure. My liver is permanently affected, my constitution seriously impaired, and I must retire to a more quiet and sedentary life. There is field enough for me to occupy around me, and Divine Providence will in some way provide for me.”</a:t>
            </a:r>
          </a:p>
        </p:txBody>
      </p:sp>
    </p:spTree>
    <p:extLst>
      <p:ext uri="{BB962C8B-B14F-4D97-AF65-F5344CB8AC3E}">
        <p14:creationId xmlns:p14="http://schemas.microsoft.com/office/powerpoint/2010/main" val="30740621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29EA41-D727-4799-8F85-FFEF1E8D5328}"/>
              </a:ext>
            </a:extLst>
          </p:cNvPr>
          <p:cNvSpPr>
            <a:spLocks noGrp="1"/>
          </p:cNvSpPr>
          <p:nvPr>
            <p:ph type="title"/>
          </p:nvPr>
        </p:nvSpPr>
        <p:spPr/>
        <p:txBody>
          <a:bodyPr/>
          <a:lstStyle/>
          <a:p>
            <a:r>
              <a:rPr lang="en-US" dirty="0"/>
              <a:t>Slowing Down, Seriously</a:t>
            </a:r>
          </a:p>
        </p:txBody>
      </p:sp>
      <p:sp>
        <p:nvSpPr>
          <p:cNvPr id="3" name="Content Placeholder 2">
            <a:extLst>
              <a:ext uri="{FF2B5EF4-FFF2-40B4-BE49-F238E27FC236}">
                <a16:creationId xmlns="" xmlns:a16="http://schemas.microsoft.com/office/drawing/2014/main" id="{58773AFA-A4AE-4400-AE41-AC54ADBF8AFF}"/>
              </a:ext>
            </a:extLst>
          </p:cNvPr>
          <p:cNvSpPr>
            <a:spLocks noGrp="1"/>
          </p:cNvSpPr>
          <p:nvPr>
            <p:ph idx="1"/>
          </p:nvPr>
        </p:nvSpPr>
        <p:spPr/>
        <p:txBody>
          <a:bodyPr>
            <a:normAutofit/>
          </a:bodyPr>
          <a:lstStyle/>
          <a:p>
            <a:r>
              <a:rPr lang="en-US" sz="2600" dirty="0"/>
              <a:t>Gave up most of his ministries, sold his periodical, and settled down locally</a:t>
            </a:r>
          </a:p>
          <a:p>
            <a:r>
              <a:rPr lang="en-US" sz="2600" dirty="0" smtClean="0"/>
              <a:t>Added pastorate </a:t>
            </a:r>
            <a:r>
              <a:rPr lang="en-US" sz="2600" dirty="0"/>
              <a:t>of the Baptist church in nearby Belleville in addition to the church in Rock Spring and </a:t>
            </a:r>
            <a:r>
              <a:rPr lang="en-US" sz="2600" dirty="0" err="1"/>
              <a:t>Zoar</a:t>
            </a:r>
            <a:r>
              <a:rPr lang="en-US" sz="2600" dirty="0"/>
              <a:t> that he was already serving part-time</a:t>
            </a:r>
          </a:p>
          <a:p>
            <a:pPr lvl="1"/>
            <a:r>
              <a:rPr lang="en-US" dirty="0"/>
              <a:t>Slowing down involved taking on another local church pastorate!</a:t>
            </a:r>
          </a:p>
        </p:txBody>
      </p:sp>
    </p:spTree>
    <p:extLst>
      <p:ext uri="{BB962C8B-B14F-4D97-AF65-F5344CB8AC3E}">
        <p14:creationId xmlns:p14="http://schemas.microsoft.com/office/powerpoint/2010/main" val="694058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3606C2-F962-41A8-B7A1-C4A755E2F6C8}"/>
              </a:ext>
            </a:extLst>
          </p:cNvPr>
          <p:cNvSpPr>
            <a:spLocks noGrp="1"/>
          </p:cNvSpPr>
          <p:nvPr>
            <p:ph type="title"/>
          </p:nvPr>
        </p:nvSpPr>
        <p:spPr/>
        <p:txBody>
          <a:bodyPr/>
          <a:lstStyle/>
          <a:p>
            <a:r>
              <a:rPr lang="en-US" dirty="0"/>
              <a:t>Called to Preach?</a:t>
            </a:r>
          </a:p>
        </p:txBody>
      </p:sp>
      <p:sp>
        <p:nvSpPr>
          <p:cNvPr id="3" name="Content Placeholder 2">
            <a:extLst>
              <a:ext uri="{FF2B5EF4-FFF2-40B4-BE49-F238E27FC236}">
                <a16:creationId xmlns="" xmlns:a16="http://schemas.microsoft.com/office/drawing/2014/main" id="{0E63A6F0-6DEE-4F74-B2B5-331344FBA14C}"/>
              </a:ext>
            </a:extLst>
          </p:cNvPr>
          <p:cNvSpPr>
            <a:spLocks noGrp="1"/>
          </p:cNvSpPr>
          <p:nvPr>
            <p:ph idx="1"/>
          </p:nvPr>
        </p:nvSpPr>
        <p:spPr/>
        <p:txBody>
          <a:bodyPr>
            <a:normAutofit/>
          </a:bodyPr>
          <a:lstStyle/>
          <a:p>
            <a:r>
              <a:rPr lang="en-US" sz="2800" dirty="0" smtClean="0"/>
              <a:t>Obstacles</a:t>
            </a:r>
            <a:endParaRPr lang="en-US" sz="2800" dirty="0"/>
          </a:p>
          <a:p>
            <a:pPr lvl="1"/>
            <a:r>
              <a:rPr lang="en-US" sz="2400" dirty="0"/>
              <a:t>N</a:t>
            </a:r>
            <a:r>
              <a:rPr lang="en-US" sz="2400" dirty="0" smtClean="0"/>
              <a:t>eeded on the farm</a:t>
            </a:r>
          </a:p>
          <a:p>
            <a:pPr lvl="1"/>
            <a:r>
              <a:rPr lang="en-US" sz="2400" dirty="0"/>
              <a:t>E</a:t>
            </a:r>
            <a:r>
              <a:rPr lang="en-US" sz="2400" dirty="0" smtClean="0"/>
              <a:t>ducation required by religious establishment</a:t>
            </a:r>
          </a:p>
          <a:p>
            <a:pPr lvl="1"/>
            <a:r>
              <a:rPr lang="en-US" sz="2400" dirty="0" smtClean="0"/>
              <a:t>Married Sarah on May 8, 1809 (godly woman)</a:t>
            </a:r>
          </a:p>
          <a:p>
            <a:pPr lvl="1"/>
            <a:r>
              <a:rPr lang="en-US" sz="2400" dirty="0" smtClean="0"/>
              <a:t>Son Eli Prince born July 28, 1810 (1</a:t>
            </a:r>
            <a:r>
              <a:rPr lang="en-US" sz="2400" baseline="30000" dirty="0" smtClean="0"/>
              <a:t>st</a:t>
            </a:r>
            <a:r>
              <a:rPr lang="en-US" sz="2400" dirty="0" smtClean="0"/>
              <a:t> son/1)</a:t>
            </a:r>
            <a:endParaRPr lang="en-US" sz="2400" dirty="0"/>
          </a:p>
        </p:txBody>
      </p:sp>
    </p:spTree>
    <p:extLst>
      <p:ext uri="{BB962C8B-B14F-4D97-AF65-F5344CB8AC3E}">
        <p14:creationId xmlns:p14="http://schemas.microsoft.com/office/powerpoint/2010/main" val="3062583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A31C8-B44A-4BB4-A389-E561EE2EE08F}"/>
              </a:ext>
            </a:extLst>
          </p:cNvPr>
          <p:cNvSpPr>
            <a:spLocks noGrp="1"/>
          </p:cNvSpPr>
          <p:nvPr>
            <p:ph type="title"/>
          </p:nvPr>
        </p:nvSpPr>
        <p:spPr/>
        <p:txBody>
          <a:bodyPr/>
          <a:lstStyle/>
          <a:p>
            <a:r>
              <a:rPr lang="en-US" dirty="0"/>
              <a:t>Speeding Up</a:t>
            </a:r>
          </a:p>
        </p:txBody>
      </p:sp>
      <p:sp>
        <p:nvSpPr>
          <p:cNvPr id="3" name="Content Placeholder 2">
            <a:extLst>
              <a:ext uri="{FF2B5EF4-FFF2-40B4-BE49-F238E27FC236}">
                <a16:creationId xmlns="" xmlns:a16="http://schemas.microsoft.com/office/drawing/2014/main" id="{F0A5E15C-8629-430E-8D0D-FD99B8CF8A0C}"/>
              </a:ext>
            </a:extLst>
          </p:cNvPr>
          <p:cNvSpPr>
            <a:spLocks noGrp="1"/>
          </p:cNvSpPr>
          <p:nvPr>
            <p:ph idx="1"/>
          </p:nvPr>
        </p:nvSpPr>
        <p:spPr/>
        <p:txBody>
          <a:bodyPr>
            <a:normAutofit lnSpcReduction="10000"/>
          </a:bodyPr>
          <a:lstStyle/>
          <a:p>
            <a:r>
              <a:rPr lang="en-US" sz="2600" dirty="0"/>
              <a:t>Western Baptist Convention meeting in Louisville 1840</a:t>
            </a:r>
          </a:p>
          <a:p>
            <a:pPr lvl="1"/>
            <a:r>
              <a:rPr lang="en-US" dirty="0"/>
              <a:t>Jonathan Going was president</a:t>
            </a:r>
          </a:p>
          <a:p>
            <a:pPr lvl="1"/>
            <a:r>
              <a:rPr lang="en-US" dirty="0"/>
              <a:t>C</a:t>
            </a:r>
            <a:r>
              <a:rPr lang="en-US" dirty="0" smtClean="0"/>
              <a:t>hair </a:t>
            </a:r>
            <a:r>
              <a:rPr lang="en-US" dirty="0"/>
              <a:t>of the steering committee for western mission</a:t>
            </a:r>
          </a:p>
          <a:p>
            <a:pPr lvl="1"/>
            <a:r>
              <a:rPr lang="en-US" dirty="0"/>
              <a:t>Secretary of the Western Historical Society</a:t>
            </a:r>
          </a:p>
          <a:p>
            <a:pPr lvl="1"/>
            <a:r>
              <a:rPr lang="en-US" dirty="0"/>
              <a:t>Tasked with revising the western hymnal</a:t>
            </a:r>
          </a:p>
          <a:p>
            <a:pPr lvl="1"/>
            <a:r>
              <a:rPr lang="en-US" dirty="0"/>
              <a:t>Spent four weeks in Louisville</a:t>
            </a:r>
          </a:p>
        </p:txBody>
      </p:sp>
    </p:spTree>
    <p:extLst>
      <p:ext uri="{BB962C8B-B14F-4D97-AF65-F5344CB8AC3E}">
        <p14:creationId xmlns:p14="http://schemas.microsoft.com/office/powerpoint/2010/main" val="3533543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C49505-087C-4A94-9DCC-5D9DCCDC2D45}"/>
              </a:ext>
            </a:extLst>
          </p:cNvPr>
          <p:cNvSpPr>
            <a:spLocks noGrp="1"/>
          </p:cNvSpPr>
          <p:nvPr>
            <p:ph type="title"/>
          </p:nvPr>
        </p:nvSpPr>
        <p:spPr/>
        <p:txBody>
          <a:bodyPr/>
          <a:lstStyle/>
          <a:p>
            <a:r>
              <a:rPr lang="en-US" dirty="0"/>
              <a:t>Speeding Up</a:t>
            </a:r>
          </a:p>
        </p:txBody>
      </p:sp>
      <p:sp>
        <p:nvSpPr>
          <p:cNvPr id="3" name="Content Placeholder 2">
            <a:extLst>
              <a:ext uri="{FF2B5EF4-FFF2-40B4-BE49-F238E27FC236}">
                <a16:creationId xmlns="" xmlns:a16="http://schemas.microsoft.com/office/drawing/2014/main" id="{538ADB2B-8D09-4FE7-9B49-5313EF567E48}"/>
              </a:ext>
            </a:extLst>
          </p:cNvPr>
          <p:cNvSpPr>
            <a:spLocks noGrp="1"/>
          </p:cNvSpPr>
          <p:nvPr>
            <p:ph idx="1"/>
          </p:nvPr>
        </p:nvSpPr>
        <p:spPr/>
        <p:txBody>
          <a:bodyPr>
            <a:normAutofit fontScale="70000" lnSpcReduction="20000"/>
          </a:bodyPr>
          <a:lstStyle/>
          <a:p>
            <a:r>
              <a:rPr lang="en-US" sz="3400" dirty="0"/>
              <a:t>General Secretary of the Western Baptist Association – Sept 24, 1841</a:t>
            </a:r>
          </a:p>
          <a:p>
            <a:pPr marL="0" indent="0">
              <a:buNone/>
            </a:pPr>
            <a:r>
              <a:rPr lang="en-US" dirty="0"/>
              <a:t>“Various indications of Providence in opening my way and removing difficulties seem to point out the pathway of duty in this direction. Whether I can endure the exposure and fatigue necessarily involved, and sustain health, is to be tested by experience. My hopes are that by steamboat and stage traveling, by spending the winters South, and the summers North, and having comfortable houses to lodge in, I may keep up a few years longer. This certainly is the greatest and most responsible business I have ever undertaken. May the Good One direct and keep me, and allow me to fill up the balance of my life with usefulness.”</a:t>
            </a:r>
            <a:endParaRPr lang="en-US" sz="2500" dirty="0"/>
          </a:p>
        </p:txBody>
      </p:sp>
    </p:spTree>
    <p:extLst>
      <p:ext uri="{BB962C8B-B14F-4D97-AF65-F5344CB8AC3E}">
        <p14:creationId xmlns:p14="http://schemas.microsoft.com/office/powerpoint/2010/main" val="2866378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D4B42D-40BA-4CB6-AD77-8D2BC01C78B4}"/>
              </a:ext>
            </a:extLst>
          </p:cNvPr>
          <p:cNvSpPr>
            <a:spLocks noGrp="1"/>
          </p:cNvSpPr>
          <p:nvPr>
            <p:ph type="title"/>
          </p:nvPr>
        </p:nvSpPr>
        <p:spPr/>
        <p:txBody>
          <a:bodyPr/>
          <a:lstStyle/>
          <a:p>
            <a:r>
              <a:rPr lang="en-US" dirty="0"/>
              <a:t>WBA Work</a:t>
            </a:r>
          </a:p>
        </p:txBody>
      </p:sp>
      <p:sp>
        <p:nvSpPr>
          <p:cNvPr id="3" name="Content Placeholder 2">
            <a:extLst>
              <a:ext uri="{FF2B5EF4-FFF2-40B4-BE49-F238E27FC236}">
                <a16:creationId xmlns="" xmlns:a16="http://schemas.microsoft.com/office/drawing/2014/main" id="{F38827CC-3C12-45C0-89CA-1227D2D32DC0}"/>
              </a:ext>
            </a:extLst>
          </p:cNvPr>
          <p:cNvSpPr>
            <a:spLocks noGrp="1"/>
          </p:cNvSpPr>
          <p:nvPr>
            <p:ph idx="1"/>
          </p:nvPr>
        </p:nvSpPr>
        <p:spPr/>
        <p:txBody>
          <a:bodyPr>
            <a:normAutofit/>
          </a:bodyPr>
          <a:lstStyle/>
          <a:p>
            <a:r>
              <a:rPr lang="en-US" sz="2500" dirty="0"/>
              <a:t>Resigned </a:t>
            </a:r>
            <a:r>
              <a:rPr lang="en-US" sz="2500" dirty="0" smtClean="0"/>
              <a:t>his pastorates</a:t>
            </a:r>
            <a:endParaRPr lang="en-US" sz="2500" dirty="0"/>
          </a:p>
          <a:p>
            <a:r>
              <a:rPr lang="en-US" sz="2500" dirty="0"/>
              <a:t>Moved to </a:t>
            </a:r>
            <a:r>
              <a:rPr lang="en-US" sz="2500" dirty="0" smtClean="0"/>
              <a:t>Louisville</a:t>
            </a:r>
            <a:endParaRPr lang="en-US" sz="2500" dirty="0"/>
          </a:p>
          <a:p>
            <a:pPr lvl="1"/>
            <a:r>
              <a:rPr lang="en-US" dirty="0"/>
              <a:t>Sarah remained at the homestead in Rock Spring</a:t>
            </a:r>
          </a:p>
          <a:p>
            <a:r>
              <a:rPr lang="en-US" sz="2500" dirty="0"/>
              <a:t>Elected president of Illinois Baptist Convention in Oct 1841</a:t>
            </a:r>
          </a:p>
          <a:p>
            <a:pPr lvl="1"/>
            <a:r>
              <a:rPr lang="en-US" dirty="0" smtClean="0"/>
              <a:t>Defeat for the anti-missions forces in IL</a:t>
            </a:r>
            <a:endParaRPr lang="en-US" dirty="0"/>
          </a:p>
          <a:p>
            <a:endParaRPr lang="en-US" sz="2500" dirty="0"/>
          </a:p>
        </p:txBody>
      </p:sp>
    </p:spTree>
    <p:extLst>
      <p:ext uri="{BB962C8B-B14F-4D97-AF65-F5344CB8AC3E}">
        <p14:creationId xmlns:p14="http://schemas.microsoft.com/office/powerpoint/2010/main" val="879405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3CE207-AA17-4F04-BF48-D07ED0C6499A}"/>
              </a:ext>
            </a:extLst>
          </p:cNvPr>
          <p:cNvSpPr>
            <a:spLocks noGrp="1"/>
          </p:cNvSpPr>
          <p:nvPr>
            <p:ph type="title"/>
          </p:nvPr>
        </p:nvSpPr>
        <p:spPr/>
        <p:txBody>
          <a:bodyPr/>
          <a:lstStyle/>
          <a:p>
            <a:r>
              <a:rPr lang="en-US" dirty="0"/>
              <a:t>Third Trip East</a:t>
            </a:r>
          </a:p>
        </p:txBody>
      </p:sp>
      <p:sp>
        <p:nvSpPr>
          <p:cNvPr id="3" name="Content Placeholder 2">
            <a:extLst>
              <a:ext uri="{FF2B5EF4-FFF2-40B4-BE49-F238E27FC236}">
                <a16:creationId xmlns="" xmlns:a16="http://schemas.microsoft.com/office/drawing/2014/main" id="{7EF34AA9-88BF-4422-B44F-A61AE4136012}"/>
              </a:ext>
            </a:extLst>
          </p:cNvPr>
          <p:cNvSpPr>
            <a:spLocks noGrp="1"/>
          </p:cNvSpPr>
          <p:nvPr>
            <p:ph idx="1"/>
          </p:nvPr>
        </p:nvSpPr>
        <p:spPr>
          <a:xfrm>
            <a:off x="971553" y="2556932"/>
            <a:ext cx="4528247" cy="3318936"/>
          </a:xfrm>
        </p:spPr>
        <p:txBody>
          <a:bodyPr>
            <a:normAutofit lnSpcReduction="10000"/>
          </a:bodyPr>
          <a:lstStyle/>
          <a:p>
            <a:r>
              <a:rPr lang="en-US" sz="2600" dirty="0"/>
              <a:t>On behalf of WBA (Apr – Nov 1842)</a:t>
            </a:r>
          </a:p>
          <a:p>
            <a:pPr lvl="1"/>
            <a:r>
              <a:rPr lang="en-US" dirty="0" smtClean="0"/>
              <a:t>William Miller</a:t>
            </a:r>
          </a:p>
          <a:p>
            <a:pPr lvl="1"/>
            <a:r>
              <a:rPr lang="en-US" dirty="0"/>
              <a:t>William Lloyd </a:t>
            </a:r>
            <a:r>
              <a:rPr lang="en-US" dirty="0" smtClean="0"/>
              <a:t>Garrison</a:t>
            </a:r>
          </a:p>
          <a:p>
            <a:pPr lvl="1"/>
            <a:r>
              <a:rPr lang="en-US" dirty="0" smtClean="0"/>
              <a:t>Temperance crusades</a:t>
            </a:r>
          </a:p>
          <a:p>
            <a:pPr lvl="1"/>
            <a:r>
              <a:rPr lang="en-US" dirty="0" smtClean="0"/>
              <a:t>Preached in church where he was baptized </a:t>
            </a:r>
          </a:p>
          <a:p>
            <a:pPr lvl="1"/>
            <a:endParaRPr lang="en-US" sz="2100" dirty="0"/>
          </a:p>
        </p:txBody>
      </p:sp>
      <p:pic>
        <p:nvPicPr>
          <p:cNvPr id="4" name="Picture 3"/>
          <p:cNvPicPr>
            <a:picLocks noChangeAspect="1"/>
          </p:cNvPicPr>
          <p:nvPr/>
        </p:nvPicPr>
        <p:blipFill>
          <a:blip r:embed="rId3"/>
          <a:stretch>
            <a:fillRect/>
          </a:stretch>
        </p:blipFill>
        <p:spPr>
          <a:xfrm>
            <a:off x="5464976" y="3159111"/>
            <a:ext cx="1421425" cy="2078643"/>
          </a:xfrm>
          <a:prstGeom prst="rect">
            <a:avLst/>
          </a:prstGeom>
        </p:spPr>
      </p:pic>
      <p:pic>
        <p:nvPicPr>
          <p:cNvPr id="5" name="Picture 4"/>
          <p:cNvPicPr>
            <a:picLocks noChangeAspect="1"/>
          </p:cNvPicPr>
          <p:nvPr/>
        </p:nvPicPr>
        <p:blipFill>
          <a:blip r:embed="rId4"/>
          <a:stretch>
            <a:fillRect/>
          </a:stretch>
        </p:blipFill>
        <p:spPr>
          <a:xfrm>
            <a:off x="7119444" y="4029980"/>
            <a:ext cx="1463044" cy="2103967"/>
          </a:xfrm>
          <a:prstGeom prst="rect">
            <a:avLst/>
          </a:prstGeom>
        </p:spPr>
      </p:pic>
    </p:spTree>
    <p:extLst>
      <p:ext uri="{BB962C8B-B14F-4D97-AF65-F5344CB8AC3E}">
        <p14:creationId xmlns:p14="http://schemas.microsoft.com/office/powerpoint/2010/main" val="1007578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down)">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B31A07-1480-451A-A599-907E697E2265}"/>
              </a:ext>
            </a:extLst>
          </p:cNvPr>
          <p:cNvSpPr>
            <a:spLocks noGrp="1"/>
          </p:cNvSpPr>
          <p:nvPr>
            <p:ph type="title"/>
          </p:nvPr>
        </p:nvSpPr>
        <p:spPr/>
        <p:txBody>
          <a:bodyPr/>
          <a:lstStyle/>
          <a:p>
            <a:r>
              <a:rPr lang="en-US" dirty="0"/>
              <a:t>Third Trip East</a:t>
            </a:r>
          </a:p>
        </p:txBody>
      </p:sp>
      <p:sp>
        <p:nvSpPr>
          <p:cNvPr id="3" name="Content Placeholder 2">
            <a:extLst>
              <a:ext uri="{FF2B5EF4-FFF2-40B4-BE49-F238E27FC236}">
                <a16:creationId xmlns="" xmlns:a16="http://schemas.microsoft.com/office/drawing/2014/main" id="{F3455DF8-D2CE-4AD3-912A-AD7CD8B171FE}"/>
              </a:ext>
            </a:extLst>
          </p:cNvPr>
          <p:cNvSpPr>
            <a:spLocks noGrp="1"/>
          </p:cNvSpPr>
          <p:nvPr>
            <p:ph idx="1"/>
          </p:nvPr>
        </p:nvSpPr>
        <p:spPr/>
        <p:txBody>
          <a:bodyPr>
            <a:normAutofit fontScale="92500" lnSpcReduction="10000"/>
          </a:bodyPr>
          <a:lstStyle/>
          <a:p>
            <a:pPr marL="0" indent="0">
              <a:buNone/>
            </a:pPr>
            <a:r>
              <a:rPr lang="en-US" dirty="0" smtClean="0"/>
              <a:t>“</a:t>
            </a:r>
            <a:r>
              <a:rPr lang="en-US" dirty="0"/>
              <a:t>To-day I attended for a few moments a sale in the market place. A negro boy was sold, who appeared about twelve years old. He stood by the auctioneer on the market-bench, with his hat off, crying and sobbing, his countenance a picture of woe. I know not the circumstances; but it was the first human being I ever saw set up for sale, and it filled me with indescribable emotions. … slavery in its best state is a violation of man’s nature and of the Christian law of love.”</a:t>
            </a:r>
          </a:p>
        </p:txBody>
      </p:sp>
    </p:spTree>
    <p:extLst>
      <p:ext uri="{BB962C8B-B14F-4D97-AF65-F5344CB8AC3E}">
        <p14:creationId xmlns:p14="http://schemas.microsoft.com/office/powerpoint/2010/main" val="958725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1DCD7A-5FC2-478B-9F18-ECB14B2E2A6D}"/>
              </a:ext>
            </a:extLst>
          </p:cNvPr>
          <p:cNvSpPr>
            <a:spLocks noGrp="1"/>
          </p:cNvSpPr>
          <p:nvPr>
            <p:ph type="title"/>
          </p:nvPr>
        </p:nvSpPr>
        <p:spPr/>
        <p:txBody>
          <a:bodyPr/>
          <a:lstStyle/>
          <a:p>
            <a:r>
              <a:rPr lang="en-US" dirty="0"/>
              <a:t>Southern Tour</a:t>
            </a:r>
          </a:p>
        </p:txBody>
      </p:sp>
      <p:sp>
        <p:nvSpPr>
          <p:cNvPr id="3" name="Content Placeholder 2">
            <a:extLst>
              <a:ext uri="{FF2B5EF4-FFF2-40B4-BE49-F238E27FC236}">
                <a16:creationId xmlns="" xmlns:a16="http://schemas.microsoft.com/office/drawing/2014/main" id="{DB481983-7254-4C30-B3DB-9472ABFD39D6}"/>
              </a:ext>
            </a:extLst>
          </p:cNvPr>
          <p:cNvSpPr>
            <a:spLocks noGrp="1"/>
          </p:cNvSpPr>
          <p:nvPr>
            <p:ph idx="1"/>
          </p:nvPr>
        </p:nvSpPr>
        <p:spPr/>
        <p:txBody>
          <a:bodyPr>
            <a:normAutofit/>
          </a:bodyPr>
          <a:lstStyle/>
          <a:p>
            <a:r>
              <a:rPr lang="en-US" sz="2600" dirty="0"/>
              <a:t>Began 1843 with a tour of the South on behalf of the WBA</a:t>
            </a:r>
          </a:p>
          <a:p>
            <a:pPr lvl="1"/>
            <a:r>
              <a:rPr lang="en-US" dirty="0" smtClean="0"/>
              <a:t>Andrew Jackson</a:t>
            </a:r>
            <a:endParaRPr lang="en-US" dirty="0"/>
          </a:p>
          <a:p>
            <a:pPr lvl="1"/>
            <a:r>
              <a:rPr lang="en-US" dirty="0" smtClean="0"/>
              <a:t>Charles Dickens</a:t>
            </a:r>
            <a:endParaRPr lang="en-US" dirty="0"/>
          </a:p>
        </p:txBody>
      </p:sp>
      <p:pic>
        <p:nvPicPr>
          <p:cNvPr id="4" name="Picture 3"/>
          <p:cNvPicPr>
            <a:picLocks noChangeAspect="1"/>
          </p:cNvPicPr>
          <p:nvPr/>
        </p:nvPicPr>
        <p:blipFill>
          <a:blip r:embed="rId3"/>
          <a:stretch>
            <a:fillRect/>
          </a:stretch>
        </p:blipFill>
        <p:spPr>
          <a:xfrm>
            <a:off x="6571795" y="3630414"/>
            <a:ext cx="1856970" cy="2434707"/>
          </a:xfrm>
          <a:prstGeom prst="rect">
            <a:avLst/>
          </a:prstGeom>
        </p:spPr>
      </p:pic>
      <p:pic>
        <p:nvPicPr>
          <p:cNvPr id="5" name="Picture 4"/>
          <p:cNvPicPr>
            <a:picLocks noChangeAspect="1"/>
          </p:cNvPicPr>
          <p:nvPr/>
        </p:nvPicPr>
        <p:blipFill>
          <a:blip r:embed="rId4"/>
          <a:stretch>
            <a:fillRect/>
          </a:stretch>
        </p:blipFill>
        <p:spPr>
          <a:xfrm>
            <a:off x="3903461" y="3274657"/>
            <a:ext cx="2407632" cy="1735222"/>
          </a:xfrm>
          <a:prstGeom prst="rect">
            <a:avLst/>
          </a:prstGeom>
        </p:spPr>
      </p:pic>
    </p:spTree>
    <p:extLst>
      <p:ext uri="{BB962C8B-B14F-4D97-AF65-F5344CB8AC3E}">
        <p14:creationId xmlns:p14="http://schemas.microsoft.com/office/powerpoint/2010/main" val="2131273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1AF314-20E4-437A-A32B-6A7BC6515DA0}"/>
              </a:ext>
            </a:extLst>
          </p:cNvPr>
          <p:cNvSpPr>
            <a:spLocks noGrp="1"/>
          </p:cNvSpPr>
          <p:nvPr>
            <p:ph type="title"/>
          </p:nvPr>
        </p:nvSpPr>
        <p:spPr/>
        <p:txBody>
          <a:bodyPr/>
          <a:lstStyle/>
          <a:p>
            <a:r>
              <a:rPr lang="en-US" dirty="0"/>
              <a:t>New Opportunity</a:t>
            </a:r>
          </a:p>
        </p:txBody>
      </p:sp>
      <p:sp>
        <p:nvSpPr>
          <p:cNvPr id="3" name="Content Placeholder 2">
            <a:extLst>
              <a:ext uri="{FF2B5EF4-FFF2-40B4-BE49-F238E27FC236}">
                <a16:creationId xmlns="" xmlns:a16="http://schemas.microsoft.com/office/drawing/2014/main" id="{F68EFF17-28ED-44D0-B172-C034ED995839}"/>
              </a:ext>
            </a:extLst>
          </p:cNvPr>
          <p:cNvSpPr>
            <a:spLocks noGrp="1"/>
          </p:cNvSpPr>
          <p:nvPr>
            <p:ph idx="1"/>
          </p:nvPr>
        </p:nvSpPr>
        <p:spPr/>
        <p:txBody>
          <a:bodyPr>
            <a:normAutofit/>
          </a:bodyPr>
          <a:lstStyle/>
          <a:p>
            <a:r>
              <a:rPr lang="en-US" sz="2600" dirty="0"/>
              <a:t>Secretary of the Baptist Publication Society in Philadelphia, 1843</a:t>
            </a:r>
          </a:p>
          <a:p>
            <a:pPr lvl="1"/>
            <a:r>
              <a:rPr lang="en-US" dirty="0" smtClean="0"/>
              <a:t>Struggling organization</a:t>
            </a:r>
            <a:endParaRPr lang="en-US" dirty="0"/>
          </a:p>
          <a:p>
            <a:pPr lvl="1"/>
            <a:r>
              <a:rPr lang="en-US" dirty="0" smtClean="0"/>
              <a:t>25</a:t>
            </a:r>
            <a:r>
              <a:rPr lang="en-US" dirty="0"/>
              <a:t>% reduction of all salaries, including his own</a:t>
            </a:r>
          </a:p>
          <a:p>
            <a:pPr lvl="1"/>
            <a:r>
              <a:rPr lang="en-US" dirty="0"/>
              <a:t>Headed east to assume leadership in Mar 1843</a:t>
            </a:r>
          </a:p>
        </p:txBody>
      </p:sp>
    </p:spTree>
    <p:extLst>
      <p:ext uri="{BB962C8B-B14F-4D97-AF65-F5344CB8AC3E}">
        <p14:creationId xmlns:p14="http://schemas.microsoft.com/office/powerpoint/2010/main" val="3796665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FC80CA-0060-484C-8137-702FA52521F5}"/>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B0B7F378-6567-4BDA-BABD-E7A71B5E1E27}"/>
              </a:ext>
            </a:extLst>
          </p:cNvPr>
          <p:cNvSpPr>
            <a:spLocks noGrp="1"/>
          </p:cNvSpPr>
          <p:nvPr>
            <p:ph idx="1"/>
          </p:nvPr>
        </p:nvSpPr>
        <p:spPr/>
        <p:txBody>
          <a:bodyPr>
            <a:normAutofit/>
          </a:bodyPr>
          <a:lstStyle/>
          <a:p>
            <a:r>
              <a:rPr lang="en-US" sz="2600" dirty="0"/>
              <a:t>To Philadelphia: May 1843 – Jan 1844</a:t>
            </a:r>
          </a:p>
          <a:p>
            <a:pPr lvl="1"/>
            <a:r>
              <a:rPr lang="en-US" dirty="0" smtClean="0"/>
              <a:t>Reorganized </a:t>
            </a:r>
            <a:r>
              <a:rPr lang="en-US" dirty="0"/>
              <a:t>the Society</a:t>
            </a:r>
          </a:p>
          <a:p>
            <a:pPr lvl="1"/>
            <a:r>
              <a:rPr lang="en-US" dirty="0"/>
              <a:t>Launched plan for reading and literacy advocacy across the country</a:t>
            </a:r>
          </a:p>
          <a:p>
            <a:pPr lvl="1"/>
            <a:r>
              <a:rPr lang="en-US" dirty="0" smtClean="0"/>
              <a:t>Lyman </a:t>
            </a:r>
            <a:r>
              <a:rPr lang="en-US" dirty="0"/>
              <a:t>Beecher, John Leland, and Francis Wayland</a:t>
            </a:r>
          </a:p>
        </p:txBody>
      </p:sp>
    </p:spTree>
    <p:extLst>
      <p:ext uri="{BB962C8B-B14F-4D97-AF65-F5344CB8AC3E}">
        <p14:creationId xmlns:p14="http://schemas.microsoft.com/office/powerpoint/2010/main" val="599115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78FE4-02B1-4B15-A9F6-0B8BB400175A}"/>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CAA33F94-6028-4ACA-873B-8156EABCF49B}"/>
              </a:ext>
            </a:extLst>
          </p:cNvPr>
          <p:cNvSpPr>
            <a:spLocks noGrp="1"/>
          </p:cNvSpPr>
          <p:nvPr>
            <p:ph idx="1"/>
          </p:nvPr>
        </p:nvSpPr>
        <p:spPr/>
        <p:txBody>
          <a:bodyPr>
            <a:normAutofit fontScale="85000" lnSpcReduction="20000"/>
          </a:bodyPr>
          <a:lstStyle/>
          <a:p>
            <a:pPr marL="0" indent="0">
              <a:buNone/>
            </a:pPr>
            <a:r>
              <a:rPr lang="en-US" dirty="0" smtClean="0"/>
              <a:t>“</a:t>
            </a:r>
            <a:r>
              <a:rPr lang="en-US" dirty="0"/>
              <a:t>From May to December [1843] he preached seventy-eight times, delivered thirty other addresses, visited forty-five churches officially, four associations, five State conventions, six ministers’ meetings, one camp-meeting, and one college commencement, and traveled three thousand three hundred and ten miles, besides office-work enough to have fully engrossed an ordinary man. Such were his common experiences and efforts, for the whole period of his official connection with the society, varied and somewhat relieved by his annual visit to Rock </a:t>
            </a:r>
            <a:r>
              <a:rPr lang="en-US" dirty="0" smtClean="0"/>
              <a:t>Spring” (Babcock).</a:t>
            </a:r>
            <a:endParaRPr lang="en-US" dirty="0"/>
          </a:p>
        </p:txBody>
      </p:sp>
    </p:spTree>
    <p:extLst>
      <p:ext uri="{BB962C8B-B14F-4D97-AF65-F5344CB8AC3E}">
        <p14:creationId xmlns:p14="http://schemas.microsoft.com/office/powerpoint/2010/main" val="3451960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Fourth Trip East</a:t>
            </a:r>
          </a:p>
        </p:txBody>
      </p:sp>
      <p:pic>
        <p:nvPicPr>
          <p:cNvPr id="3" name="Picture 2"/>
          <p:cNvPicPr>
            <a:picLocks noChangeAspect="1"/>
          </p:cNvPicPr>
          <p:nvPr/>
        </p:nvPicPr>
        <p:blipFill>
          <a:blip r:embed="rId3"/>
          <a:stretch>
            <a:fillRect/>
          </a:stretch>
        </p:blipFill>
        <p:spPr>
          <a:xfrm>
            <a:off x="2236561" y="2407889"/>
            <a:ext cx="4548868" cy="3821159"/>
          </a:xfrm>
          <a:prstGeom prst="rect">
            <a:avLst/>
          </a:prstGeom>
        </p:spPr>
      </p:pic>
    </p:spTree>
    <p:extLst>
      <p:ext uri="{BB962C8B-B14F-4D97-AF65-F5344CB8AC3E}">
        <p14:creationId xmlns:p14="http://schemas.microsoft.com/office/powerpoint/2010/main" val="3982681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p, text&#10;&#10;Description generated with very high confidence">
            <a:extLst>
              <a:ext uri="{FF2B5EF4-FFF2-40B4-BE49-F238E27FC236}">
                <a16:creationId xmlns="" xmlns:a16="http://schemas.microsoft.com/office/drawing/2014/main" id="{A5E34378-BDF5-428B-BBD7-3195038C7F8C}"/>
              </a:ext>
            </a:extLst>
          </p:cNvPr>
          <p:cNvPicPr>
            <a:picLocks noChangeAspect="1"/>
          </p:cNvPicPr>
          <p:nvPr/>
        </p:nvPicPr>
        <p:blipFill rotWithShape="1">
          <a:blip r:embed="rId3"/>
          <a:srcRect l="9118" r="17634" b="-2"/>
          <a:stretch/>
        </p:blipFill>
        <p:spPr>
          <a:xfrm>
            <a:off x="5627972" y="2701180"/>
            <a:ext cx="2854769" cy="2852640"/>
          </a:xfrm>
          <a:prstGeom prst="rect">
            <a:avLst/>
          </a:prstGeom>
          <a:ln w="57150" cmpd="thickThin">
            <a:solidFill>
              <a:schemeClr val="tx1">
                <a:lumMod val="50000"/>
                <a:lumOff val="50000"/>
              </a:schemeClr>
            </a:solidFill>
            <a:miter lim="800000"/>
          </a:ln>
        </p:spPr>
      </p:pic>
      <p:sp>
        <p:nvSpPr>
          <p:cNvPr id="2" name="Title 1">
            <a:extLst>
              <a:ext uri="{FF2B5EF4-FFF2-40B4-BE49-F238E27FC236}">
                <a16:creationId xmlns="" xmlns:a16="http://schemas.microsoft.com/office/drawing/2014/main" id="{986B0A23-082C-4482-8C03-9DFAD1D322D2}"/>
              </a:ext>
            </a:extLst>
          </p:cNvPr>
          <p:cNvSpPr>
            <a:spLocks noGrp="1"/>
          </p:cNvSpPr>
          <p:nvPr>
            <p:ph type="title"/>
          </p:nvPr>
        </p:nvSpPr>
        <p:spPr>
          <a:xfrm>
            <a:off x="971554" y="982133"/>
            <a:ext cx="7200897" cy="1303867"/>
          </a:xfrm>
        </p:spPr>
        <p:txBody>
          <a:bodyPr>
            <a:normAutofit/>
          </a:bodyPr>
          <a:lstStyle/>
          <a:p>
            <a:r>
              <a:rPr lang="en-US" dirty="0"/>
              <a:t>Called to Preach?</a:t>
            </a:r>
          </a:p>
        </p:txBody>
      </p:sp>
      <p:sp>
        <p:nvSpPr>
          <p:cNvPr id="3" name="Content Placeholder 2">
            <a:extLst>
              <a:ext uri="{FF2B5EF4-FFF2-40B4-BE49-F238E27FC236}">
                <a16:creationId xmlns="" xmlns:a16="http://schemas.microsoft.com/office/drawing/2014/main" id="{58C14E01-EDB4-490B-9E08-10314F84823B}"/>
              </a:ext>
            </a:extLst>
          </p:cNvPr>
          <p:cNvSpPr>
            <a:spLocks noGrp="1"/>
          </p:cNvSpPr>
          <p:nvPr>
            <p:ph idx="1"/>
          </p:nvPr>
        </p:nvSpPr>
        <p:spPr>
          <a:xfrm>
            <a:off x="971552" y="2556932"/>
            <a:ext cx="4692650" cy="3318936"/>
          </a:xfrm>
        </p:spPr>
        <p:txBody>
          <a:bodyPr>
            <a:normAutofit/>
          </a:bodyPr>
          <a:lstStyle/>
          <a:p>
            <a:r>
              <a:rPr lang="en-US" sz="2800" dirty="0"/>
              <a:t>Questioned </a:t>
            </a:r>
            <a:r>
              <a:rPr lang="en-US" sz="2800" dirty="0" err="1"/>
              <a:t>pedo</a:t>
            </a:r>
            <a:r>
              <a:rPr lang="en-US" sz="2800" dirty="0"/>
              <a:t>-baptism</a:t>
            </a:r>
          </a:p>
          <a:p>
            <a:pPr lvl="1"/>
            <a:r>
              <a:rPr lang="en-US" sz="2400" dirty="0"/>
              <a:t>Unconvinced by </a:t>
            </a:r>
            <a:r>
              <a:rPr lang="en-US" sz="2400" dirty="0" smtClean="0"/>
              <a:t>Lyman </a:t>
            </a:r>
            <a:r>
              <a:rPr lang="en-US" sz="2400" dirty="0"/>
              <a:t>Beecher</a:t>
            </a:r>
          </a:p>
          <a:p>
            <a:r>
              <a:rPr lang="en-US" sz="2800" dirty="0" smtClean="0"/>
              <a:t>Windham</a:t>
            </a:r>
            <a:r>
              <a:rPr lang="en-US" sz="2800" dirty="0"/>
              <a:t>, Greene County, NY</a:t>
            </a:r>
          </a:p>
          <a:p>
            <a:pPr lvl="1"/>
            <a:r>
              <a:rPr lang="en-US" sz="2400" dirty="0"/>
              <a:t>Joined community of farmers</a:t>
            </a:r>
          </a:p>
          <a:p>
            <a:pPr lvl="1"/>
            <a:r>
              <a:rPr lang="en-US" sz="2400" dirty="0" smtClean="0"/>
              <a:t>Sought </a:t>
            </a:r>
            <a:r>
              <a:rPr lang="en-US" sz="2400" dirty="0"/>
              <a:t>out </a:t>
            </a:r>
            <a:r>
              <a:rPr lang="en-US" sz="2400" dirty="0" smtClean="0"/>
              <a:t>Baptists</a:t>
            </a:r>
            <a:endParaRPr lang="en-US" sz="2400" dirty="0"/>
          </a:p>
        </p:txBody>
      </p:sp>
    </p:spTree>
    <p:extLst>
      <p:ext uri="{BB962C8B-B14F-4D97-AF65-F5344CB8AC3E}">
        <p14:creationId xmlns:p14="http://schemas.microsoft.com/office/powerpoint/2010/main" val="1421977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E5891E-6F76-4AE1-B945-C24E8067C0AE}"/>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BC20F13B-61C2-4AD8-B312-A12C82FC7209}"/>
              </a:ext>
            </a:extLst>
          </p:cNvPr>
          <p:cNvSpPr>
            <a:spLocks noGrp="1"/>
          </p:cNvSpPr>
          <p:nvPr>
            <p:ph idx="1"/>
          </p:nvPr>
        </p:nvSpPr>
        <p:spPr>
          <a:xfrm>
            <a:off x="971553" y="2556932"/>
            <a:ext cx="7200897" cy="3318936"/>
          </a:xfrm>
        </p:spPr>
        <p:txBody>
          <a:bodyPr>
            <a:normAutofit fontScale="85000" lnSpcReduction="20000"/>
          </a:bodyPr>
          <a:lstStyle/>
          <a:p>
            <a:pPr marL="0" indent="0">
              <a:buNone/>
            </a:pPr>
            <a:r>
              <a:rPr lang="en-US" dirty="0" smtClean="0"/>
              <a:t>“</a:t>
            </a:r>
            <a:r>
              <a:rPr lang="en-US" dirty="0"/>
              <a:t>Retired to my berth at about half-past nine, with my clothes on except my coat, the night being very cold. After considerable time I fell asleep. Near eleven o'clock I was awakened by a dreadful crash: the boat struck a large snag, scarcely above the surface of the water. This occurred a little below the mouth of Cahokia creek. I heard nearly at the same instant screams of distress, and sprang from my berth, put on my coat, seized one boot, but before I could put it on the water was rushing into my state-room, which was forward of the wheel-house. </a:t>
            </a:r>
          </a:p>
        </p:txBody>
      </p:sp>
    </p:spTree>
    <p:extLst>
      <p:ext uri="{BB962C8B-B14F-4D97-AF65-F5344CB8AC3E}">
        <p14:creationId xmlns:p14="http://schemas.microsoft.com/office/powerpoint/2010/main" val="26809971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3E29E0-58E2-4899-A998-652137FA0B6C}"/>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922ECE00-9E67-4334-B797-CAA17BEF5F80}"/>
              </a:ext>
            </a:extLst>
          </p:cNvPr>
          <p:cNvSpPr>
            <a:spLocks noGrp="1"/>
          </p:cNvSpPr>
          <p:nvPr>
            <p:ph idx="1"/>
          </p:nvPr>
        </p:nvSpPr>
        <p:spPr/>
        <p:txBody>
          <a:bodyPr>
            <a:normAutofit fontScale="85000" lnSpcReduction="20000"/>
          </a:bodyPr>
          <a:lstStyle/>
          <a:p>
            <a:pPr marL="0" indent="0">
              <a:buNone/>
            </a:pPr>
            <a:r>
              <a:rPr lang="en-US" dirty="0"/>
              <a:t>“Without boots or hat I rushed on to the guard, seized the projecting portion of the hurricane (or upper) deck, where, after considerable difficulty, I succeeded in getting on to that deck. A number of persons were already there, and many more got on from the stern afterward. The bow was so far under water as to cover the guards, but the stern held up some time longer. Hearing cries in the ladies’ cabin I got the pole of a wagon on the deck, and thrusting it in at the sky-light tried to pry off the roof, but found it impossible. The ladies, however, succeeded in getting on the hurricane deck, as did most of the steerage passengers.</a:t>
            </a:r>
          </a:p>
        </p:txBody>
      </p:sp>
    </p:spTree>
    <p:extLst>
      <p:ext uri="{BB962C8B-B14F-4D97-AF65-F5344CB8AC3E}">
        <p14:creationId xmlns:p14="http://schemas.microsoft.com/office/powerpoint/2010/main" val="3040727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C850E9-EE3D-4177-8B19-D655EFA6C717}"/>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DED24EBC-8C02-439E-AC25-BC45E82199C2}"/>
              </a:ext>
            </a:extLst>
          </p:cNvPr>
          <p:cNvSpPr>
            <a:spLocks noGrp="1"/>
          </p:cNvSpPr>
          <p:nvPr>
            <p:ph idx="1"/>
          </p:nvPr>
        </p:nvSpPr>
        <p:spPr/>
        <p:txBody>
          <a:bodyPr>
            <a:normAutofit fontScale="85000" lnSpcReduction="20000"/>
          </a:bodyPr>
          <a:lstStyle/>
          <a:p>
            <a:pPr marL="0" indent="0">
              <a:buNone/>
            </a:pPr>
            <a:r>
              <a:rPr lang="en-US" dirty="0"/>
              <a:t>“The boat was then floating sideways down the current, and soon ran on another snag and careened partly over. This threw off the boilers, and the bow thus lightened, brought the guards to the surface. The hull of the boat then separated and floated alongside the cabin and upper works. Next the smoke stacks, or chimneys fell, which tore off the end of the hurricane deck. Captain Howell, with several other persons, was killed or knocked overboard by the fall of the chimneys. The wheel-houses were soon separated from the deck, and floated off or sunk. </a:t>
            </a:r>
          </a:p>
        </p:txBody>
      </p:sp>
    </p:spTree>
    <p:extLst>
      <p:ext uri="{BB962C8B-B14F-4D97-AF65-F5344CB8AC3E}">
        <p14:creationId xmlns:p14="http://schemas.microsoft.com/office/powerpoint/2010/main" val="3428779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C77562-90BE-41A4-9AAA-D378C1E8AC1C}"/>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36160F1D-4F49-4A18-88B6-C20942EA8341}"/>
              </a:ext>
            </a:extLst>
          </p:cNvPr>
          <p:cNvSpPr>
            <a:spLocks noGrp="1"/>
          </p:cNvSpPr>
          <p:nvPr>
            <p:ph idx="1"/>
          </p:nvPr>
        </p:nvSpPr>
        <p:spPr/>
        <p:txBody>
          <a:bodyPr>
            <a:normAutofit fontScale="70000" lnSpcReduction="20000"/>
          </a:bodyPr>
          <a:lstStyle/>
          <a:p>
            <a:pPr marL="0" indent="0">
              <a:buNone/>
            </a:pPr>
            <a:r>
              <a:rPr lang="en-US" sz="3300" dirty="0"/>
              <a:t>“Finding myself exposed to the piercing atmosphere, I got down on the guards. But before this I had prayed repeatedly with the people around me. At first there was much confusion, and many screams and </a:t>
            </a:r>
            <a:r>
              <a:rPr lang="en-US" sz="3300" dirty="0" err="1"/>
              <a:t>howlings</a:t>
            </a:r>
            <a:r>
              <a:rPr lang="en-US" sz="3300" dirty="0"/>
              <a:t> to God for mercy. Some professors of religion prayed consistently. While I was on the guard, and the hull of the boat was floating alongside, I got on the bow, and stood for some minutes, but not liking its movements I was induced to return to the guard again. Soon the hull struck a bluff-bar and turned nearly over. Several were on it, and were drowned.</a:t>
            </a:r>
          </a:p>
          <a:p>
            <a:pPr marL="0" indent="0">
              <a:buNone/>
            </a:pPr>
            <a:endParaRPr lang="en-US" dirty="0"/>
          </a:p>
        </p:txBody>
      </p:sp>
    </p:spTree>
    <p:extLst>
      <p:ext uri="{BB962C8B-B14F-4D97-AF65-F5344CB8AC3E}">
        <p14:creationId xmlns:p14="http://schemas.microsoft.com/office/powerpoint/2010/main" val="3609097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10B8C8-C467-4889-B552-9939B3563A0C}"/>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218E965F-A6CE-4FC2-9D49-CC5F42C9750A}"/>
              </a:ext>
            </a:extLst>
          </p:cNvPr>
          <p:cNvSpPr>
            <a:spLocks noGrp="1"/>
          </p:cNvSpPr>
          <p:nvPr>
            <p:ph idx="1"/>
          </p:nvPr>
        </p:nvSpPr>
        <p:spPr/>
        <p:txBody>
          <a:bodyPr>
            <a:normAutofit fontScale="85000" lnSpcReduction="20000"/>
          </a:bodyPr>
          <a:lstStyle/>
          <a:p>
            <a:pPr marL="0" indent="0">
              <a:buNone/>
            </a:pPr>
            <a:r>
              <a:rPr lang="en-US" dirty="0"/>
              <a:t>“Persons now gathered planks, doors, and pieces of the wreck to swim on. I looked about for something of the kind, but finally concluded to stick by the wreck while it floated. The hurricane deck fell after a while, caused I suppose by the weight of the people upon it. We were now on a sort of raft, formed by the cabin-floor and guards, which continued floating as the current bore us, first on one side, then in the middle, and then on the other side of the river. Some were entirely wet—men, women and children, with very little clothing on. They suffered intensely. </a:t>
            </a:r>
          </a:p>
        </p:txBody>
      </p:sp>
    </p:spTree>
    <p:extLst>
      <p:ext uri="{BB962C8B-B14F-4D97-AF65-F5344CB8AC3E}">
        <p14:creationId xmlns:p14="http://schemas.microsoft.com/office/powerpoint/2010/main" val="31362105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47B0C6-FA45-4D2B-BA85-C67991AADA1A}"/>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D276946E-29A7-400E-A794-D747AAC75F2C}"/>
              </a:ext>
            </a:extLst>
          </p:cNvPr>
          <p:cNvSpPr>
            <a:spLocks noGrp="1"/>
          </p:cNvSpPr>
          <p:nvPr>
            <p:ph idx="1"/>
          </p:nvPr>
        </p:nvSpPr>
        <p:spPr/>
        <p:txBody>
          <a:bodyPr>
            <a:normAutofit fontScale="70000" lnSpcReduction="20000"/>
          </a:bodyPr>
          <a:lstStyle/>
          <a:p>
            <a:pPr marL="0" indent="0">
              <a:buNone/>
            </a:pPr>
            <a:r>
              <a:rPr lang="en-US" sz="3300" dirty="0"/>
              <a:t>“A steamer lay at the shot-tower, just above </a:t>
            </a:r>
            <a:r>
              <a:rPr lang="en-US" sz="3300" dirty="0" err="1"/>
              <a:t>Videpoche</a:t>
            </a:r>
            <a:r>
              <a:rPr lang="en-US" sz="3300" dirty="0"/>
              <a:t>, and as we passed near, we aroused the men on board, who came off in their yawl. As it neared the wreck, I directed them to pass around to the stern, and first relieve the women and children, who were perishing. They took on board their boat most of the ladies and children, and put them on shore. The next time the yawl came near the stern on my side. I had made up my mind—since I did not suffer as severely as some others—to give them the preference; but seeing a little girl quite helpless, I caught her up and leaped into the boat. </a:t>
            </a:r>
          </a:p>
          <a:p>
            <a:pPr marL="0" indent="0">
              <a:buNone/>
            </a:pPr>
            <a:endParaRPr lang="en-US" dirty="0"/>
          </a:p>
        </p:txBody>
      </p:sp>
    </p:spTree>
    <p:extLst>
      <p:ext uri="{BB962C8B-B14F-4D97-AF65-F5344CB8AC3E}">
        <p14:creationId xmlns:p14="http://schemas.microsoft.com/office/powerpoint/2010/main" val="647796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0DEF58-8281-4D23-967B-368AE1AEB7C5}"/>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AD457A55-B0CE-4F12-A7EA-E9D1A0E93868}"/>
              </a:ext>
            </a:extLst>
          </p:cNvPr>
          <p:cNvSpPr>
            <a:spLocks noGrp="1"/>
          </p:cNvSpPr>
          <p:nvPr>
            <p:ph idx="1"/>
          </p:nvPr>
        </p:nvSpPr>
        <p:spPr/>
        <p:txBody>
          <a:bodyPr>
            <a:normAutofit fontScale="92500" lnSpcReduction="20000"/>
          </a:bodyPr>
          <a:lstStyle/>
          <a:p>
            <a:pPr marL="0" indent="0">
              <a:buNone/>
            </a:pPr>
            <a:r>
              <a:rPr lang="en-US" dirty="0"/>
              <a:t>“By this time we had floated a long distance down the current, and were landed a full mile below </a:t>
            </a:r>
            <a:r>
              <a:rPr lang="en-US" dirty="0" err="1"/>
              <a:t>Videpoche</a:t>
            </a:r>
            <a:r>
              <a:rPr lang="en-US" dirty="0"/>
              <a:t>, so that I had to walk without boots or shoes. My stockings were soon worn through. The ground was frozen hard, and its sharpness hurt me at every step. One foot was frozen about the ball, and very much cut. I carried, too, one of the babes of Mrs. Snell, a passenger. On reaching the first house they would not let us in. At the next we obtained shelter and refreshment. </a:t>
            </a:r>
          </a:p>
        </p:txBody>
      </p:sp>
    </p:spTree>
    <p:extLst>
      <p:ext uri="{BB962C8B-B14F-4D97-AF65-F5344CB8AC3E}">
        <p14:creationId xmlns:p14="http://schemas.microsoft.com/office/powerpoint/2010/main" val="13692612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22FAE8-D943-429E-BAE6-FBEE2C71B6FE}"/>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607AAAF6-61B2-4085-B46B-0923F47648B0}"/>
              </a:ext>
            </a:extLst>
          </p:cNvPr>
          <p:cNvSpPr>
            <a:spLocks noGrp="1"/>
          </p:cNvSpPr>
          <p:nvPr>
            <p:ph idx="1"/>
          </p:nvPr>
        </p:nvSpPr>
        <p:spPr/>
        <p:txBody>
          <a:bodyPr>
            <a:normAutofit fontScale="85000" lnSpcReduction="10000"/>
          </a:bodyPr>
          <a:lstStyle/>
          <a:p>
            <a:pPr marL="0" indent="0">
              <a:buNone/>
            </a:pPr>
            <a:r>
              <a:rPr lang="en-US" dirty="0"/>
              <a:t>“Soon after a little girl was brought in by some men, entirely cold, speechless, senseless. I got a blanket, removed her wet and frozen garments, and rubbed her with flannels and vinegar. It was about an hour before she began to moan, and more than four hours before any warmth appeared, except about the heart. She so far recovered before I left the place as to speak. [Her name was Maria Pool, and some days after, in St. Louis, Mr. Peck received the grateful acknowledgments of her parents.] </a:t>
            </a:r>
          </a:p>
          <a:p>
            <a:pPr marL="0" indent="0">
              <a:buNone/>
            </a:pPr>
            <a:endParaRPr lang="en-US" dirty="0"/>
          </a:p>
        </p:txBody>
      </p:sp>
    </p:spTree>
    <p:extLst>
      <p:ext uri="{BB962C8B-B14F-4D97-AF65-F5344CB8AC3E}">
        <p14:creationId xmlns:p14="http://schemas.microsoft.com/office/powerpoint/2010/main" val="3638930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2F2966-53F0-4FB3-A741-635AA67D13C7}"/>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FF166D66-48FD-4697-BF99-D375696434C6}"/>
              </a:ext>
            </a:extLst>
          </p:cNvPr>
          <p:cNvSpPr>
            <a:spLocks noGrp="1"/>
          </p:cNvSpPr>
          <p:nvPr>
            <p:ph idx="1"/>
          </p:nvPr>
        </p:nvSpPr>
        <p:spPr/>
        <p:txBody>
          <a:bodyPr>
            <a:normAutofit fontScale="92500" lnSpcReduction="20000"/>
          </a:bodyPr>
          <a:lstStyle/>
          <a:p>
            <a:pPr marL="0" indent="0">
              <a:buNone/>
            </a:pPr>
            <a:r>
              <a:rPr lang="en-US" dirty="0"/>
              <a:t>“A boy was brought in alive and I prescribed the same course for him, but he was suffered to die. Another girl was brought in dead. The yawl went four times to the wreck, and the ferry-boat Icelander helped to complete the work. Soon as daylight dawned I went to the store and bought a cap and shoes. Went also to the wreck in a steam tug sent down by the Mayor of St. Louis, found my large trunk with manuscripts and other materials, with overcoat, so that the pecuniary loss was but about thirty dollars. </a:t>
            </a:r>
          </a:p>
        </p:txBody>
      </p:sp>
    </p:spTree>
    <p:extLst>
      <p:ext uri="{BB962C8B-B14F-4D97-AF65-F5344CB8AC3E}">
        <p14:creationId xmlns:p14="http://schemas.microsoft.com/office/powerpoint/2010/main" val="2146206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C58B91-2F18-4750-98F2-D12204336809}"/>
              </a:ext>
            </a:extLst>
          </p:cNvPr>
          <p:cNvSpPr>
            <a:spLocks noGrp="1"/>
          </p:cNvSpPr>
          <p:nvPr>
            <p:ph type="title"/>
          </p:nvPr>
        </p:nvSpPr>
        <p:spPr/>
        <p:txBody>
          <a:bodyPr/>
          <a:lstStyle/>
          <a:p>
            <a:r>
              <a:rPr lang="en-US" dirty="0"/>
              <a:t>Fourth Trip East</a:t>
            </a:r>
          </a:p>
        </p:txBody>
      </p:sp>
      <p:sp>
        <p:nvSpPr>
          <p:cNvPr id="3" name="Content Placeholder 2">
            <a:extLst>
              <a:ext uri="{FF2B5EF4-FFF2-40B4-BE49-F238E27FC236}">
                <a16:creationId xmlns="" xmlns:a16="http://schemas.microsoft.com/office/drawing/2014/main" id="{42FC4E86-7AA3-4943-9BF3-130B2C8C2010}"/>
              </a:ext>
            </a:extLst>
          </p:cNvPr>
          <p:cNvSpPr>
            <a:spLocks noGrp="1"/>
          </p:cNvSpPr>
          <p:nvPr>
            <p:ph idx="1"/>
          </p:nvPr>
        </p:nvSpPr>
        <p:spPr/>
        <p:txBody>
          <a:bodyPr>
            <a:normAutofit/>
          </a:bodyPr>
          <a:lstStyle/>
          <a:p>
            <a:pPr marL="0" indent="0">
              <a:buNone/>
            </a:pPr>
            <a:r>
              <a:rPr lang="en-US" sz="2400" dirty="0"/>
              <a:t>“At an early period, and when the boat was breaking up, I fully expected death, as I could not swim, but felt calm and resigned, no ecstasy and no fear, but perfect self-possession, with ability to think of, and care and pray for others. Eternity will never seem nearer till I enter it.”</a:t>
            </a:r>
          </a:p>
          <a:p>
            <a:pPr marL="0" indent="0">
              <a:buNone/>
            </a:pPr>
            <a:endParaRPr lang="en-US" dirty="0"/>
          </a:p>
        </p:txBody>
      </p:sp>
    </p:spTree>
    <p:extLst>
      <p:ext uri="{BB962C8B-B14F-4D97-AF65-F5344CB8AC3E}">
        <p14:creationId xmlns:p14="http://schemas.microsoft.com/office/powerpoint/2010/main" val="2897425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21674</TotalTime>
  <Words>6865</Words>
  <Application>Microsoft Macintosh PowerPoint</Application>
  <PresentationFormat>On-screen Show (4:3)</PresentationFormat>
  <Paragraphs>669</Paragraphs>
  <Slides>124</Slides>
  <Notes>100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Organic</vt:lpstr>
      <vt:lpstr>John Mason Peck</vt:lpstr>
      <vt:lpstr>PowerPoint Presentation</vt:lpstr>
      <vt:lpstr>Part 1</vt:lpstr>
      <vt:lpstr>An Unexpected Calling</vt:lpstr>
      <vt:lpstr>A New England Farmer</vt:lpstr>
      <vt:lpstr>A New England Farmer</vt:lpstr>
      <vt:lpstr>Conversion</vt:lpstr>
      <vt:lpstr>Called to Preach?</vt:lpstr>
      <vt:lpstr>Called to Preach?</vt:lpstr>
      <vt:lpstr>Called to Preach?</vt:lpstr>
      <vt:lpstr>Called to Preach?</vt:lpstr>
      <vt:lpstr>Called to Preach</vt:lpstr>
      <vt:lpstr>Turning West</vt:lpstr>
      <vt:lpstr>Faithful Service</vt:lpstr>
      <vt:lpstr>Faithful Service</vt:lpstr>
      <vt:lpstr>Faithful Service</vt:lpstr>
      <vt:lpstr>Missions?</vt:lpstr>
      <vt:lpstr>Faithful Service</vt:lpstr>
      <vt:lpstr>Training</vt:lpstr>
      <vt:lpstr>Missionary</vt:lpstr>
      <vt:lpstr>Missionary</vt:lpstr>
      <vt:lpstr>Early Labors</vt:lpstr>
      <vt:lpstr>St. Louis</vt:lpstr>
      <vt:lpstr>St. Louis</vt:lpstr>
      <vt:lpstr>Illinois</vt:lpstr>
      <vt:lpstr>Illinois</vt:lpstr>
      <vt:lpstr>Highlights</vt:lpstr>
      <vt:lpstr>Highlights</vt:lpstr>
      <vt:lpstr>Opposition</vt:lpstr>
      <vt:lpstr>Opposition</vt:lpstr>
      <vt:lpstr>Opposition</vt:lpstr>
      <vt:lpstr>Opposition</vt:lpstr>
      <vt:lpstr>Opposition</vt:lpstr>
      <vt:lpstr>Opposition</vt:lpstr>
      <vt:lpstr>Opposition</vt:lpstr>
      <vt:lpstr>Opposition</vt:lpstr>
      <vt:lpstr>Opposition</vt:lpstr>
      <vt:lpstr>Opposition</vt:lpstr>
      <vt:lpstr>PowerPoint Presentation</vt:lpstr>
      <vt:lpstr>Trials in St. Charles</vt:lpstr>
      <vt:lpstr>New HQ</vt:lpstr>
      <vt:lpstr>Other Ministries</vt:lpstr>
      <vt:lpstr>Family Issues</vt:lpstr>
      <vt:lpstr>Cut Off</vt:lpstr>
      <vt:lpstr>Cut Off</vt:lpstr>
      <vt:lpstr>Surviving</vt:lpstr>
      <vt:lpstr>Surviving</vt:lpstr>
      <vt:lpstr>Expanding Ministry</vt:lpstr>
      <vt:lpstr>Home</vt:lpstr>
      <vt:lpstr>Home</vt:lpstr>
      <vt:lpstr>Report</vt:lpstr>
      <vt:lpstr>New Opportunities</vt:lpstr>
      <vt:lpstr>Anti-Slavery</vt:lpstr>
      <vt:lpstr>Student of Scripture and Revival</vt:lpstr>
      <vt:lpstr>Revival</vt:lpstr>
      <vt:lpstr>Opposition and Success</vt:lpstr>
      <vt:lpstr>First Trip East</vt:lpstr>
      <vt:lpstr>First Trip East</vt:lpstr>
      <vt:lpstr>Follow-up to First Eastern Trip</vt:lpstr>
      <vt:lpstr>Second Trip East</vt:lpstr>
      <vt:lpstr>Part 2</vt:lpstr>
      <vt:lpstr>Education</vt:lpstr>
      <vt:lpstr>Growing Family</vt:lpstr>
      <vt:lpstr>Glimpse at Family Life</vt:lpstr>
      <vt:lpstr>Glimpse at Family Life</vt:lpstr>
      <vt:lpstr>Publishing</vt:lpstr>
      <vt:lpstr>Publishing</vt:lpstr>
      <vt:lpstr>Publishing</vt:lpstr>
      <vt:lpstr>Western Survey Trip</vt:lpstr>
      <vt:lpstr>Troubles</vt:lpstr>
      <vt:lpstr>Focusing on the Seminary</vt:lpstr>
      <vt:lpstr>Focusing on the Seminary</vt:lpstr>
      <vt:lpstr>“Slowing Down”</vt:lpstr>
      <vt:lpstr>Health</vt:lpstr>
      <vt:lpstr>Blessings</vt:lpstr>
      <vt:lpstr>Blessings</vt:lpstr>
      <vt:lpstr>Traveling with Sarah</vt:lpstr>
      <vt:lpstr>Slowing Down, Seriously</vt:lpstr>
      <vt:lpstr>Slowing Down, Seriously</vt:lpstr>
      <vt:lpstr>Speeding Up</vt:lpstr>
      <vt:lpstr>Speeding Up</vt:lpstr>
      <vt:lpstr>WBA Work</vt:lpstr>
      <vt:lpstr>Third Trip East</vt:lpstr>
      <vt:lpstr>Third Trip East</vt:lpstr>
      <vt:lpstr>Southern Tour</vt:lpstr>
      <vt:lpstr>New Opportunity</vt:lpstr>
      <vt:lpstr>Fourth Trip East</vt:lpstr>
      <vt:lpstr>Fourth Trip East</vt:lpstr>
      <vt:lpstr>Fourth Trip East</vt:lpstr>
      <vt:lpstr>Fourth Trip East</vt:lpstr>
      <vt:lpstr>Fourth Trip East</vt:lpstr>
      <vt:lpstr>Fourth Trip East</vt:lpstr>
      <vt:lpstr>Fourth Trip East</vt:lpstr>
      <vt:lpstr>Fourth Trip East</vt:lpstr>
      <vt:lpstr>Fourth Trip East</vt:lpstr>
      <vt:lpstr>Fourth Trip East</vt:lpstr>
      <vt:lpstr>Fourth Trip East</vt:lpstr>
      <vt:lpstr>Fourth Trip East</vt:lpstr>
      <vt:lpstr>Fourth Trip East</vt:lpstr>
      <vt:lpstr>Fourth Trip East</vt:lpstr>
      <vt:lpstr>Fifth Trip East</vt:lpstr>
      <vt:lpstr>Sixth Trip East</vt:lpstr>
      <vt:lpstr>Final Ministries</vt:lpstr>
      <vt:lpstr>Settling Down</vt:lpstr>
      <vt:lpstr>Trials</vt:lpstr>
      <vt:lpstr>Trials</vt:lpstr>
      <vt:lpstr>Trials</vt:lpstr>
      <vt:lpstr>Trials</vt:lpstr>
      <vt:lpstr>Trials</vt:lpstr>
      <vt:lpstr>Final Trip</vt:lpstr>
      <vt:lpstr>Final Final Trip</vt:lpstr>
      <vt:lpstr>Jeter on Peck’s Character</vt:lpstr>
      <vt:lpstr>Jeter on Peck’s Character</vt:lpstr>
      <vt:lpstr>Jeter on Peck’s Character</vt:lpstr>
      <vt:lpstr>Lessons from the Life of  John Mason Peck</vt:lpstr>
      <vt:lpstr>Lessons</vt:lpstr>
      <vt:lpstr>Lessons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Mason Peck</dc:title>
  <dc:creator>David Saxon</dc:creator>
  <cp:lastModifiedBy>David Saxon</cp:lastModifiedBy>
  <cp:revision>117</cp:revision>
  <cp:lastPrinted>2017-07-17T19:35:52Z</cp:lastPrinted>
  <dcterms:created xsi:type="dcterms:W3CDTF">2017-06-05T06:12:57Z</dcterms:created>
  <dcterms:modified xsi:type="dcterms:W3CDTF">2017-07-19T04:39:35Z</dcterms:modified>
</cp:coreProperties>
</file>