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48447CA-D484-4A72-8DD5-8C7EE53C9BBC}" type="datetimeFigureOut">
              <a:rPr lang="en-US" smtClean="0"/>
              <a:pPr/>
              <a:t>11/6/2016</a:t>
            </a:fld>
            <a:endParaRPr lang="en-US"/>
          </a:p>
        </p:txBody>
      </p:sp>
      <p:sp>
        <p:nvSpPr>
          <p:cNvPr id="16" name="Slide Number Placeholder 15"/>
          <p:cNvSpPr>
            <a:spLocks noGrp="1"/>
          </p:cNvSpPr>
          <p:nvPr>
            <p:ph type="sldNum" sz="quarter" idx="11"/>
          </p:nvPr>
        </p:nvSpPr>
        <p:spPr/>
        <p:txBody>
          <a:bodyPr/>
          <a:lstStyle/>
          <a:p>
            <a:fld id="{2EBA4D12-53BC-4487-88FE-91A299023DF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8447CA-D484-4A72-8DD5-8C7EE53C9BBC}"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A4D12-53BC-4487-88FE-91A299023D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8447CA-D484-4A72-8DD5-8C7EE53C9BBC}"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A4D12-53BC-4487-88FE-91A299023D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48447CA-D484-4A72-8DD5-8C7EE53C9BBC}" type="datetimeFigureOut">
              <a:rPr lang="en-US" smtClean="0"/>
              <a:pPr/>
              <a:t>11/6/2016</a:t>
            </a:fld>
            <a:endParaRPr lang="en-US"/>
          </a:p>
        </p:txBody>
      </p:sp>
      <p:sp>
        <p:nvSpPr>
          <p:cNvPr id="15" name="Slide Number Placeholder 14"/>
          <p:cNvSpPr>
            <a:spLocks noGrp="1"/>
          </p:cNvSpPr>
          <p:nvPr>
            <p:ph type="sldNum" sz="quarter" idx="15"/>
          </p:nvPr>
        </p:nvSpPr>
        <p:spPr/>
        <p:txBody>
          <a:bodyPr/>
          <a:lstStyle>
            <a:lvl1pPr algn="ctr">
              <a:defRPr/>
            </a:lvl1pPr>
          </a:lstStyle>
          <a:p>
            <a:fld id="{2EBA4D12-53BC-4487-88FE-91A299023DF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8447CA-D484-4A72-8DD5-8C7EE53C9BBC}"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A4D12-53BC-4487-88FE-91A299023DF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8447CA-D484-4A72-8DD5-8C7EE53C9BBC}" type="datetimeFigureOut">
              <a:rPr lang="en-US" smtClean="0"/>
              <a:pPr/>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A4D12-53BC-4487-88FE-91A299023D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EBA4D12-53BC-4487-88FE-91A299023DF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48447CA-D484-4A72-8DD5-8C7EE53C9BBC}" type="datetimeFigureOut">
              <a:rPr lang="en-US" smtClean="0"/>
              <a:pPr/>
              <a:t>11/6/2016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8447CA-D484-4A72-8DD5-8C7EE53C9BBC}" type="datetimeFigureOut">
              <a:rPr lang="en-US" smtClean="0"/>
              <a:pPr/>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A4D12-53BC-4487-88FE-91A299023D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447CA-D484-4A72-8DD5-8C7EE53C9BBC}" type="datetimeFigureOut">
              <a:rPr lang="en-US" smtClean="0"/>
              <a:pPr/>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A4D12-53BC-4487-88FE-91A299023D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48447CA-D484-4A72-8DD5-8C7EE53C9BBC}" type="datetimeFigureOut">
              <a:rPr lang="en-US" smtClean="0"/>
              <a:pPr/>
              <a:t>11/6/2016</a:t>
            </a:fld>
            <a:endParaRPr lang="en-US"/>
          </a:p>
        </p:txBody>
      </p:sp>
      <p:sp>
        <p:nvSpPr>
          <p:cNvPr id="9" name="Slide Number Placeholder 8"/>
          <p:cNvSpPr>
            <a:spLocks noGrp="1"/>
          </p:cNvSpPr>
          <p:nvPr>
            <p:ph type="sldNum" sz="quarter" idx="15"/>
          </p:nvPr>
        </p:nvSpPr>
        <p:spPr/>
        <p:txBody>
          <a:bodyPr/>
          <a:lstStyle/>
          <a:p>
            <a:fld id="{2EBA4D12-53BC-4487-88FE-91A299023DF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48447CA-D484-4A72-8DD5-8C7EE53C9BBC}" type="datetimeFigureOut">
              <a:rPr lang="en-US" smtClean="0"/>
              <a:pPr/>
              <a:t>11/6/2016</a:t>
            </a:fld>
            <a:endParaRPr lang="en-US"/>
          </a:p>
        </p:txBody>
      </p:sp>
      <p:sp>
        <p:nvSpPr>
          <p:cNvPr id="9" name="Slide Number Placeholder 8"/>
          <p:cNvSpPr>
            <a:spLocks noGrp="1"/>
          </p:cNvSpPr>
          <p:nvPr>
            <p:ph type="sldNum" sz="quarter" idx="11"/>
          </p:nvPr>
        </p:nvSpPr>
        <p:spPr/>
        <p:txBody>
          <a:bodyPr/>
          <a:lstStyle/>
          <a:p>
            <a:fld id="{2EBA4D12-53BC-4487-88FE-91A299023DF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48447CA-D484-4A72-8DD5-8C7EE53C9BBC}" type="datetimeFigureOut">
              <a:rPr lang="en-US" smtClean="0"/>
              <a:pPr/>
              <a:t>11/6/2016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EBA4D12-53BC-4487-88FE-91A299023DF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0ahUKEwihxaGvqpPQAhWIKiYKHYh3DV0QjRwIBw&amp;url=http://www.christianscience.com/the-christian-science-pastor/science-and-health&amp;psig=AFQjCNG1k-xsAcvkS56GP7LNaXn5PqyNwg&amp;ust=147849420227267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0ahUKEwi4hOqLxJPQAhWD5yYKHZKUBXgQjRwIBw&amp;url=http://www.evidenceunseen.com/world-religions/christian-science/a-philosophical-critique-of-christian-science/&amp;bvm=bv.137904068,d.eWE&amp;psig=AFQjCNE1CPGFj5KeiwlE0je4VZNDfrd7tg&amp;ust=147850101323256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0ahUKEwidnYjvq5PQAhUKxCYKHQ6AAeIQjRwIBw&amp;url=http://nhpr.org/post/courtroom-challenge-mary-baker-eddy-and-christian-science&amp;bvm=bv.137904068,d.eWE&amp;psig=AFQjCNG1k-xsAcvkS56GP7LNaXn5PqyNwg&amp;ust=147849420227267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0ahUKEwi1pZy2rpPQAhXCUiYKHQd9BTEQjRwIBw&amp;url=https://www.linkedin.com/pulse/20140710010509-119077956-phineas-p-quimby-discoverer-of-mind-healing&amp;bvm=bv.137904068,d.eWE&amp;psig=AFQjCNHn0BQ7H_4JAaMlaVxykCP8yZ9HqQ&amp;ust=147849529602762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0ahUKEwjbjfbtt5PQAhWISSYKHYjMAo8QjRwIBw&amp;url=http://www.christianscience.com/the-christian-science-pastor&amp;bvm=bv.137904068,d.eWE&amp;psig=AFQjCNGpuPl7ns_p0yYXxNauw8XvYJiH-w&amp;ust=147849783469017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j1xta9tpPQAhXDSyYKHbChDToQjRwIBw&amp;url=http://www.christianscience.com/find-us/visit-the-mother-church&amp;bvm=bv.137904068,d.eWE&amp;psig=AFQjCNGHBRyxbKAvhTQXNvTIYlJVCUcGtA&amp;ust=147849734951578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0ahUKEwjt4uKtuZPQAhXGSSYKHaVcAzkQjRwIBw&amp;url=http://www.christiansciencechicago.org/about/christian-science/&amp;bvm=bv.137904068,d.eWE&amp;psig=AFQjCNGpuPl7ns_p0yYXxNauw8XvYJiH-w&amp;ust=147849783469017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jbkYTPvZPQAhWDXiYKHfeoDsgQjRwIBw&amp;url=http://www.csdoylestown.org/posts/featured-item/praying-for-the-world-with-the-christian-science-monitor/&amp;bvm=bv.137904068,d.eWE&amp;psig=AFQjCNGsBp_E7NBFGEcS8571XTpPJGt0-w&amp;ust=1478499380758606" TargetMode="External"/><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hyperlink" Target="https://www.google.com/url?sa=i&amp;rct=j&amp;q=&amp;esrc=s&amp;source=images&amp;cd=&amp;cad=rja&amp;uact=8&amp;ved=0ahUKEwidzoybvZPQAhUB4yYKHZBICcIQjRwIBw&amp;url=http://www.christianscience.com/publications-and-activities&amp;bvm=bv.137904068,d.eWE&amp;psig=AFQjCNGkOqsWZJaQlp5GG-gAOjQhvjfA6Q&amp;ust=1478499248578027"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jno4LovJPQAhVK5SYKHU-hBbwQjRwIBw&amp;url=http://www.christiansciencensb.com/product/christian-science-sentinel&amp;bvm=bv.137904068,d.eWE&amp;psig=AFQjCNGUON6vNxJ6vjOFRJb-Sf6sdIwUJw&amp;ust=1478499018111904" TargetMode="External"/><Relationship Id="rId5" Type="http://schemas.openxmlformats.org/officeDocument/2006/relationships/image" Target="../media/image10.png"/><Relationship Id="rId4" Type="http://schemas.openxmlformats.org/officeDocument/2006/relationships/hyperlink" Target="https://www.google.com/url?sa=i&amp;rct=j&amp;q=&amp;esrc=s&amp;source=images&amp;cd=&amp;cad=rja&amp;uact=8&amp;ved=0ahUKEwix9PnTvJPQAhVIKyYKHXEcDWIQjRwIBw&amp;url=http://www.christiansciencensb.com/product/christian-science-journal&amp;bvm=bv.137904068,d.eWE&amp;psig=AFQjCNFNjhO4xoRrEZhI7DE52EbvdhRFmg&amp;ust=1478499043589361"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1253196"/>
          </a:xfrm>
        </p:spPr>
        <p:txBody>
          <a:bodyPr/>
          <a:lstStyle/>
          <a:p>
            <a:r>
              <a:rPr lang="en-US" dirty="0" smtClean="0"/>
              <a:t>2 Timothy 3:16</a:t>
            </a:r>
          </a:p>
          <a:p>
            <a:r>
              <a:rPr lang="en-US" dirty="0" smtClean="0"/>
              <a:t>2 Peter 1:16-21</a:t>
            </a:r>
          </a:p>
          <a:p>
            <a:r>
              <a:rPr lang="en-US" dirty="0" smtClean="0"/>
              <a:t>1 John 4:1-3</a:t>
            </a:r>
            <a:endParaRPr lang="en-US" dirty="0"/>
          </a:p>
        </p:txBody>
      </p:sp>
      <p:sp>
        <p:nvSpPr>
          <p:cNvPr id="2" name="Title 1"/>
          <p:cNvSpPr>
            <a:spLocks noGrp="1"/>
          </p:cNvSpPr>
          <p:nvPr>
            <p:ph type="ctrTitle"/>
          </p:nvPr>
        </p:nvSpPr>
        <p:spPr/>
        <p:txBody>
          <a:bodyPr/>
          <a:lstStyle/>
          <a:p>
            <a:r>
              <a:rPr lang="en-US" dirty="0" smtClean="0"/>
              <a:t>Christian Science</a:t>
            </a:r>
            <a:endParaRPr lang="en-US" dirty="0"/>
          </a:p>
        </p:txBody>
      </p:sp>
      <p:pic>
        <p:nvPicPr>
          <p:cNvPr id="23554" name="Picture 2" descr="Image result for Christian science">
            <a:hlinkClick r:id="rId2"/>
          </p:cNvPr>
          <p:cNvPicPr>
            <a:picLocks noChangeAspect="1" noChangeArrowheads="1"/>
          </p:cNvPicPr>
          <p:nvPr/>
        </p:nvPicPr>
        <p:blipFill>
          <a:blip r:embed="rId3" cstate="print"/>
          <a:srcRect/>
          <a:stretch>
            <a:fillRect/>
          </a:stretch>
        </p:blipFill>
        <p:spPr bwMode="auto">
          <a:xfrm>
            <a:off x="6096000" y="3962400"/>
            <a:ext cx="2400300" cy="24003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NOT inerrant</a:t>
            </a:r>
          </a:p>
          <a:p>
            <a:r>
              <a:rPr lang="en-US" dirty="0" smtClean="0"/>
              <a:t>The Bible has many mistakes</a:t>
            </a:r>
          </a:p>
          <a:p>
            <a:r>
              <a:rPr lang="en-US" dirty="0" smtClean="0"/>
              <a:t>Eddy considered herself the “key” for interpreting it</a:t>
            </a:r>
          </a:p>
          <a:p>
            <a:pPr lvl="1"/>
            <a:r>
              <a:rPr lang="en-US" dirty="0" smtClean="0"/>
              <a:t>The “key of David” in Rev 3:7</a:t>
            </a:r>
          </a:p>
          <a:p>
            <a:pPr lvl="1"/>
            <a:r>
              <a:rPr lang="en-US" dirty="0" smtClean="0"/>
              <a:t>The woman in Rev 12</a:t>
            </a:r>
            <a:endParaRPr lang="en-US" dirty="0"/>
          </a:p>
        </p:txBody>
      </p:sp>
      <p:sp>
        <p:nvSpPr>
          <p:cNvPr id="3" name="Title 2"/>
          <p:cNvSpPr>
            <a:spLocks noGrp="1"/>
          </p:cNvSpPr>
          <p:nvPr>
            <p:ph type="title"/>
          </p:nvPr>
        </p:nvSpPr>
        <p:spPr/>
        <p:txBody>
          <a:bodyPr/>
          <a:lstStyle/>
          <a:p>
            <a:r>
              <a:rPr lang="en-US" dirty="0" smtClean="0"/>
              <a:t>III. Beliefs and Teachings (Bible)</a:t>
            </a:r>
            <a:endParaRPr lang="en-US" dirty="0"/>
          </a:p>
        </p:txBody>
      </p:sp>
      <p:sp>
        <p:nvSpPr>
          <p:cNvPr id="4" name="TextBox 3"/>
          <p:cNvSpPr txBox="1"/>
          <p:nvPr/>
        </p:nvSpPr>
        <p:spPr>
          <a:xfrm>
            <a:off x="457200" y="3886200"/>
            <a:ext cx="8229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“…the manifest mistakes in the ancient versions; the thirty thousand different readings in the Old Testament, and the three hundred thousand in the New – these facts show how a mortal and material sense stole into the divine record, with its own hue darkening, to some extent, the inspired pages.” </a:t>
            </a:r>
            <a:r>
              <a:rPr lang="en-US" sz="2400" dirty="0" smtClean="0"/>
              <a:t>(S&amp;H, 139)</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NOT inerrant</a:t>
            </a:r>
          </a:p>
          <a:p>
            <a:r>
              <a:rPr lang="en-US" dirty="0" smtClean="0"/>
              <a:t>The Bible has many mistakes</a:t>
            </a:r>
          </a:p>
          <a:p>
            <a:r>
              <a:rPr lang="en-US" dirty="0" smtClean="0"/>
              <a:t>Eddy considered herself the “key” for interpreting it</a:t>
            </a:r>
          </a:p>
          <a:p>
            <a:pPr lvl="1"/>
            <a:r>
              <a:rPr lang="en-US" dirty="0" smtClean="0"/>
              <a:t>The “key of David” in Rev 3:7</a:t>
            </a:r>
          </a:p>
          <a:p>
            <a:pPr lvl="1"/>
            <a:r>
              <a:rPr lang="en-US" dirty="0" smtClean="0"/>
              <a:t>The woman in Rev 12</a:t>
            </a:r>
            <a:endParaRPr lang="en-US" dirty="0"/>
          </a:p>
        </p:txBody>
      </p:sp>
      <p:sp>
        <p:nvSpPr>
          <p:cNvPr id="3" name="Title 2"/>
          <p:cNvSpPr>
            <a:spLocks noGrp="1"/>
          </p:cNvSpPr>
          <p:nvPr>
            <p:ph type="title"/>
          </p:nvPr>
        </p:nvSpPr>
        <p:spPr/>
        <p:txBody>
          <a:bodyPr/>
          <a:lstStyle/>
          <a:p>
            <a:r>
              <a:rPr lang="en-US" dirty="0" smtClean="0"/>
              <a:t>III. Beliefs and Teachings (Bible)</a:t>
            </a:r>
            <a:endParaRPr lang="en-US" dirty="0"/>
          </a:p>
        </p:txBody>
      </p:sp>
      <p:sp>
        <p:nvSpPr>
          <p:cNvPr id="4" name="TextBox 3"/>
          <p:cNvSpPr txBox="1"/>
          <p:nvPr/>
        </p:nvSpPr>
        <p:spPr>
          <a:xfrm>
            <a:off x="457200" y="4267200"/>
            <a:ext cx="8229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“Referring to Genesis 2:7: Is this addition to His creation real or unreal? Is it the truth, or is it a lie concerning man and God? It must be a lie.” </a:t>
            </a:r>
            <a:r>
              <a:rPr lang="en-US" sz="2400" dirty="0" smtClean="0"/>
              <a:t>(S&amp;H, 524)</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4572000"/>
          </a:xfrm>
        </p:spPr>
        <p:txBody>
          <a:bodyPr/>
          <a:lstStyle/>
          <a:p>
            <a:r>
              <a:rPr lang="en-US" dirty="0" smtClean="0"/>
              <a:t>God is the “Father-Mother”</a:t>
            </a:r>
          </a:p>
          <a:p>
            <a:r>
              <a:rPr lang="en-US" dirty="0" smtClean="0"/>
              <a:t>God is a “Divine (or Universal) Principle,” “Divine Mind”</a:t>
            </a:r>
          </a:p>
          <a:p>
            <a:pPr lvl="0"/>
            <a:r>
              <a:rPr lang="en-US" dirty="0" smtClean="0"/>
              <a:t>Deny the personhood or personality of God; </a:t>
            </a:r>
          </a:p>
          <a:p>
            <a:pPr lvl="0"/>
            <a:r>
              <a:rPr lang="en-US" dirty="0" smtClean="0"/>
              <a:t>The “Trinity” consists of Truth, Life, and Love</a:t>
            </a:r>
          </a:p>
          <a:p>
            <a:pPr lvl="0"/>
            <a:r>
              <a:rPr lang="en-US" dirty="0" smtClean="0"/>
              <a:t>Belief in the traditional Trinity is polytheism</a:t>
            </a:r>
          </a:p>
          <a:p>
            <a:endParaRPr lang="en-US" dirty="0"/>
          </a:p>
        </p:txBody>
      </p:sp>
      <p:sp>
        <p:nvSpPr>
          <p:cNvPr id="3" name="Title 2"/>
          <p:cNvSpPr>
            <a:spLocks noGrp="1"/>
          </p:cNvSpPr>
          <p:nvPr>
            <p:ph type="title"/>
          </p:nvPr>
        </p:nvSpPr>
        <p:spPr>
          <a:xfrm>
            <a:off x="228600" y="152400"/>
            <a:ext cx="8763000" cy="1219200"/>
          </a:xfrm>
        </p:spPr>
        <p:txBody>
          <a:bodyPr>
            <a:normAutofit/>
          </a:bodyPr>
          <a:lstStyle/>
          <a:p>
            <a:r>
              <a:rPr lang="en-US" dirty="0" smtClean="0"/>
              <a:t>III. Beliefs and Teachings (God/Trinity)</a:t>
            </a:r>
            <a:endParaRPr lang="en-US" dirty="0"/>
          </a:p>
        </p:txBody>
      </p:sp>
      <p:sp>
        <p:nvSpPr>
          <p:cNvPr id="4" name="TextBox 3"/>
          <p:cNvSpPr txBox="1"/>
          <p:nvPr/>
        </p:nvSpPr>
        <p:spPr>
          <a:xfrm>
            <a:off x="1066800" y="4267200"/>
            <a:ext cx="68580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“The theory of three persons in one God (that is, a personal Trinity or </a:t>
            </a:r>
            <a:r>
              <a:rPr lang="en-US" sz="2400" dirty="0" err="1"/>
              <a:t>Triunity</a:t>
            </a:r>
            <a:r>
              <a:rPr lang="en-US" sz="2400" dirty="0"/>
              <a:t>) suggests polytheism, rather than the one ever-present I am</a:t>
            </a:r>
            <a:r>
              <a:rPr lang="en-US" sz="2400" dirty="0" smtClean="0"/>
              <a:t>.”</a:t>
            </a:r>
            <a:endParaRPr lang="en-US" sz="2400" dirty="0"/>
          </a:p>
          <a:p>
            <a:pPr algn="ctr"/>
            <a:r>
              <a:rPr lang="en-US" sz="2400" dirty="0" smtClean="0"/>
              <a:t>(S&amp;H, 256)</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Deny that Jesus is God</a:t>
            </a:r>
          </a:p>
          <a:p>
            <a:pPr lvl="0"/>
            <a:r>
              <a:rPr lang="en-US" dirty="0" smtClean="0"/>
              <a:t>The incarnation and bodily resurrection did not occur. </a:t>
            </a:r>
          </a:p>
          <a:p>
            <a:pPr lvl="0"/>
            <a:r>
              <a:rPr lang="en-US" dirty="0" smtClean="0"/>
              <a:t>Jesus did not really die on the cross. </a:t>
            </a:r>
          </a:p>
          <a:p>
            <a:pPr lvl="0"/>
            <a:r>
              <a:rPr lang="en-US" dirty="0" smtClean="0"/>
              <a:t>He was not God in flesh. </a:t>
            </a:r>
          </a:p>
          <a:p>
            <a:pPr lvl="0"/>
            <a:r>
              <a:rPr lang="en-US" dirty="0" smtClean="0"/>
              <a:t>He made no atonement in shedding His blood</a:t>
            </a:r>
          </a:p>
          <a:p>
            <a:endParaRPr lang="en-US" dirty="0"/>
          </a:p>
        </p:txBody>
      </p:sp>
      <p:sp>
        <p:nvSpPr>
          <p:cNvPr id="3" name="Title 2"/>
          <p:cNvSpPr>
            <a:spLocks noGrp="1"/>
          </p:cNvSpPr>
          <p:nvPr>
            <p:ph type="title"/>
          </p:nvPr>
        </p:nvSpPr>
        <p:spPr>
          <a:xfrm>
            <a:off x="228600" y="152400"/>
            <a:ext cx="8686800" cy="1219200"/>
          </a:xfrm>
        </p:spPr>
        <p:txBody>
          <a:bodyPr>
            <a:normAutofit/>
          </a:bodyPr>
          <a:lstStyle/>
          <a:p>
            <a:r>
              <a:rPr lang="en-US" dirty="0" smtClean="0"/>
              <a:t>III. Beliefs and Teachings (Jesus Christ)</a:t>
            </a:r>
            <a:endParaRPr lang="en-US" dirty="0"/>
          </a:p>
        </p:txBody>
      </p:sp>
      <p:pic>
        <p:nvPicPr>
          <p:cNvPr id="35843" name="Picture 3" descr="Image result for Christian science">
            <a:hlinkClick r:id="rId2"/>
          </p:cNvPr>
          <p:cNvPicPr>
            <a:picLocks noChangeAspect="1" noChangeArrowheads="1"/>
          </p:cNvPicPr>
          <p:nvPr/>
        </p:nvPicPr>
        <p:blipFill>
          <a:blip r:embed="rId3" cstate="print"/>
          <a:srcRect/>
          <a:stretch>
            <a:fillRect/>
          </a:stretch>
        </p:blipFill>
        <p:spPr bwMode="auto">
          <a:xfrm>
            <a:off x="3124200" y="3962400"/>
            <a:ext cx="3895725" cy="254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228600" y="152400"/>
            <a:ext cx="8686800" cy="1219200"/>
          </a:xfrm>
        </p:spPr>
        <p:txBody>
          <a:bodyPr>
            <a:normAutofit/>
          </a:bodyPr>
          <a:lstStyle/>
          <a:p>
            <a:r>
              <a:rPr lang="en-US" dirty="0" smtClean="0"/>
              <a:t>III. Beliefs and Teachings (Jesus Christ)</a:t>
            </a:r>
            <a:endParaRPr lang="en-US" dirty="0"/>
          </a:p>
        </p:txBody>
      </p:sp>
      <p:sp>
        <p:nvSpPr>
          <p:cNvPr id="4" name="TextBox 3"/>
          <p:cNvSpPr txBox="1"/>
          <p:nvPr/>
        </p:nvSpPr>
        <p:spPr>
          <a:xfrm>
            <a:off x="381000" y="1828800"/>
            <a:ext cx="82296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"Jesus Christ is not God, as Jesus himself declared . . . " </a:t>
            </a:r>
            <a:endParaRPr lang="en-US" sz="2400" dirty="0" smtClean="0"/>
          </a:p>
          <a:p>
            <a:pPr algn="ctr"/>
            <a:r>
              <a:rPr lang="en-US" sz="2400" i="1" dirty="0" smtClean="0"/>
              <a:t>S&amp;H</a:t>
            </a:r>
            <a:r>
              <a:rPr lang="en-US" sz="2400" dirty="0" smtClean="0"/>
              <a:t> </a:t>
            </a:r>
            <a:r>
              <a:rPr lang="en-US" sz="2400" dirty="0"/>
              <a:t>361:12-13</a:t>
            </a:r>
            <a:r>
              <a:rPr lang="en-US" sz="2400" dirty="0" smtClean="0"/>
              <a:t>.</a:t>
            </a:r>
          </a:p>
          <a:p>
            <a:pPr algn="ctr"/>
            <a:endParaRPr lang="en-US" sz="2400" dirty="0" smtClean="0"/>
          </a:p>
          <a:p>
            <a:pPr algn="ctr"/>
            <a:r>
              <a:rPr lang="en-US" sz="2400" dirty="0"/>
              <a:t>“The spiritual Christ was infallible; Jesus, as material manhood, was not Christ.” (</a:t>
            </a:r>
            <a:r>
              <a:rPr lang="en-US" sz="2400" i="1" dirty="0"/>
              <a:t>Miscellaneous </a:t>
            </a:r>
            <a:r>
              <a:rPr lang="en-US" sz="2400" i="1" dirty="0" err="1"/>
              <a:t>Writiings</a:t>
            </a:r>
            <a:r>
              <a:rPr lang="en-US" sz="2400" dirty="0"/>
              <a:t>, 84</a:t>
            </a:r>
            <a:r>
              <a:rPr lang="en-US" sz="2400" dirty="0" smtClean="0"/>
              <a:t>)</a:t>
            </a:r>
          </a:p>
          <a:p>
            <a:pPr algn="ctr"/>
            <a:endParaRPr lang="en-US" sz="2400" dirty="0"/>
          </a:p>
          <a:p>
            <a:pPr algn="ctr"/>
            <a:r>
              <a:rPr lang="en-US" sz="2400" dirty="0"/>
              <a:t>"If there had never existed such a person as the Galilean Prophet, it would make no difference to me." (</a:t>
            </a:r>
            <a:r>
              <a:rPr lang="en-US" sz="2400" i="1" dirty="0"/>
              <a:t>The First Church of Christ Scientist and Miscellany</a:t>
            </a:r>
            <a:r>
              <a:rPr lang="en-US" sz="2400" dirty="0"/>
              <a:t>, pp. 318, 319</a:t>
            </a:r>
            <a:r>
              <a:rPr lang="en-US" sz="2400" dirty="0" smtClean="0"/>
              <a:t>).</a:t>
            </a:r>
          </a:p>
          <a:p>
            <a:pPr algn="ctr"/>
            <a:endParaRPr lang="en-US" sz="2400" dirty="0" smtClean="0"/>
          </a:p>
          <a:p>
            <a:pPr algn="ctr"/>
            <a:r>
              <a:rPr lang="en-US" sz="2400" dirty="0"/>
              <a:t>"The sacrifice of Jesus was not sufficient to cleanse from sin," </a:t>
            </a:r>
            <a:r>
              <a:rPr lang="en-US" sz="2400" i="1" dirty="0"/>
              <a:t>S&amp;H</a:t>
            </a:r>
            <a:r>
              <a:rPr lang="en-US" sz="2400" dirty="0"/>
              <a:t> 25:6</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There is no literal, physical existence of the material universe.</a:t>
            </a:r>
          </a:p>
          <a:p>
            <a:pPr lvl="0"/>
            <a:r>
              <a:rPr lang="en-US" dirty="0" smtClean="0"/>
              <a:t>Man is God’s image and likeness</a:t>
            </a:r>
          </a:p>
          <a:p>
            <a:pPr lvl="0"/>
            <a:r>
              <a:rPr lang="en-US" dirty="0" smtClean="0"/>
              <a:t>Man did not originate from dust, materially, but from Spirit, spiritually</a:t>
            </a:r>
          </a:p>
          <a:p>
            <a:endParaRPr lang="en-US" dirty="0"/>
          </a:p>
        </p:txBody>
      </p:sp>
      <p:sp>
        <p:nvSpPr>
          <p:cNvPr id="3" name="Title 2"/>
          <p:cNvSpPr>
            <a:spLocks noGrp="1"/>
          </p:cNvSpPr>
          <p:nvPr>
            <p:ph type="title"/>
          </p:nvPr>
        </p:nvSpPr>
        <p:spPr/>
        <p:txBody>
          <a:bodyPr>
            <a:normAutofit/>
          </a:bodyPr>
          <a:lstStyle/>
          <a:p>
            <a:r>
              <a:rPr lang="en-US" dirty="0" smtClean="0"/>
              <a:t>III. Beliefs and Teachings (Man)</a:t>
            </a:r>
            <a:endParaRPr lang="en-US" dirty="0"/>
          </a:p>
        </p:txBody>
      </p:sp>
      <p:sp>
        <p:nvSpPr>
          <p:cNvPr id="4" name="TextBox 3"/>
          <p:cNvSpPr txBox="1"/>
          <p:nvPr/>
        </p:nvSpPr>
        <p:spPr>
          <a:xfrm>
            <a:off x="1524000" y="4114800"/>
            <a:ext cx="5867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"Life is not material or </a:t>
            </a:r>
            <a:r>
              <a:rPr lang="en-US" sz="2400" dirty="0" smtClean="0"/>
              <a:t>organic." </a:t>
            </a:r>
            <a:r>
              <a:rPr lang="en-US" sz="2400" i="1" dirty="0"/>
              <a:t>S&amp;H</a:t>
            </a:r>
            <a:r>
              <a:rPr lang="en-US" sz="2400" dirty="0"/>
              <a:t> 83:21.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Devil, sin, death are illusions, don’t exist</a:t>
            </a:r>
          </a:p>
          <a:p>
            <a:r>
              <a:rPr lang="en-US" dirty="0" smtClean="0"/>
              <a:t>Good and evil are not real</a:t>
            </a:r>
          </a:p>
          <a:p>
            <a:endParaRPr lang="en-US" dirty="0" smtClean="0"/>
          </a:p>
          <a:p>
            <a:endParaRPr lang="en-US" dirty="0" smtClean="0"/>
          </a:p>
          <a:p>
            <a:endParaRPr lang="en-US" dirty="0" smtClean="0"/>
          </a:p>
          <a:p>
            <a:endParaRPr lang="en-US" dirty="0" smtClean="0"/>
          </a:p>
          <a:p>
            <a:endParaRPr lang="en-US" dirty="0" smtClean="0"/>
          </a:p>
          <a:p>
            <a:r>
              <a:rPr lang="en-US" dirty="0" smtClean="0"/>
              <a:t>Matter and sickness are only illusions</a:t>
            </a:r>
          </a:p>
          <a:p>
            <a:pPr>
              <a:buNone/>
            </a:pPr>
            <a:endParaRPr lang="en-US" dirty="0"/>
          </a:p>
        </p:txBody>
      </p:sp>
      <p:sp>
        <p:nvSpPr>
          <p:cNvPr id="3" name="Title 2"/>
          <p:cNvSpPr>
            <a:spLocks noGrp="1"/>
          </p:cNvSpPr>
          <p:nvPr>
            <p:ph type="title"/>
          </p:nvPr>
        </p:nvSpPr>
        <p:spPr/>
        <p:txBody>
          <a:bodyPr/>
          <a:lstStyle/>
          <a:p>
            <a:r>
              <a:rPr lang="en-US" dirty="0" smtClean="0"/>
              <a:t>III. Beliefs and Teachings (Sin)</a:t>
            </a:r>
            <a:endParaRPr lang="en-US" dirty="0"/>
          </a:p>
        </p:txBody>
      </p:sp>
      <p:sp>
        <p:nvSpPr>
          <p:cNvPr id="4" name="TextBox 3"/>
          <p:cNvSpPr txBox="1"/>
          <p:nvPr/>
        </p:nvSpPr>
        <p:spPr>
          <a:xfrm>
            <a:off x="457200" y="2743200"/>
            <a:ext cx="82296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“Sin, sickness, and death are to be classified as effects of error. Christ came to destroy the belief of sin.” (473</a:t>
            </a:r>
            <a:r>
              <a:rPr lang="en-US" sz="2400" dirty="0" smtClean="0"/>
              <a:t>)</a:t>
            </a:r>
          </a:p>
          <a:p>
            <a:pPr algn="ctr"/>
            <a:endParaRPr lang="en-US" sz="2400" dirty="0"/>
          </a:p>
          <a:p>
            <a:pPr algn="ctr"/>
            <a:r>
              <a:rPr lang="en-US" sz="2400" dirty="0"/>
              <a:t>“Hence, evil is but an illusion, and it has no real basis. Evil is a false belief, God is not its author.” (480</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III. Beliefs and Teachings (Sin)</a:t>
            </a:r>
            <a:endParaRPr lang="en-US" dirty="0"/>
          </a:p>
        </p:txBody>
      </p:sp>
      <p:sp>
        <p:nvSpPr>
          <p:cNvPr id="4" name="TextBox 3"/>
          <p:cNvSpPr txBox="1"/>
          <p:nvPr/>
        </p:nvSpPr>
        <p:spPr>
          <a:xfrm>
            <a:off x="457200" y="1981200"/>
            <a:ext cx="8229600"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t>
            </a:r>
            <a:r>
              <a:rPr lang="en-US" sz="2400" dirty="0"/>
              <a:t>Matter, sin, and sickness are not real, but only illusions,"  </a:t>
            </a:r>
            <a:r>
              <a:rPr lang="en-US" sz="2400" i="1" dirty="0"/>
              <a:t>S&amp;H</a:t>
            </a:r>
            <a:r>
              <a:rPr lang="en-US" sz="2400" dirty="0"/>
              <a:t> 335:7-15; 447:27-28</a:t>
            </a:r>
            <a:r>
              <a:rPr lang="en-US" sz="2400" dirty="0" smtClean="0"/>
              <a:t>.</a:t>
            </a:r>
          </a:p>
          <a:p>
            <a:pPr algn="ctr"/>
            <a:endParaRPr lang="en-US" sz="2400" dirty="0"/>
          </a:p>
          <a:p>
            <a:pPr algn="ctr"/>
            <a:r>
              <a:rPr lang="en-US" sz="2400" dirty="0"/>
              <a:t>“At best, matter is only a phenomenon of mortal mind, of which evil is the highest degree; but really there is no such thing as mortal mind – though we are compelled to use the phrase in the endeavor to express the underlying thought.” (</a:t>
            </a:r>
            <a:r>
              <a:rPr lang="en-US" sz="2400" i="1" dirty="0"/>
              <a:t>Unity  of God</a:t>
            </a:r>
            <a:r>
              <a:rPr lang="en-US" sz="2400" dirty="0"/>
              <a:t>, 50</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Salvation = finding the true reality of understanding – according to Christian Science</a:t>
            </a:r>
            <a:endParaRPr lang="en-US" dirty="0"/>
          </a:p>
        </p:txBody>
      </p:sp>
      <p:sp>
        <p:nvSpPr>
          <p:cNvPr id="3" name="Title 2"/>
          <p:cNvSpPr>
            <a:spLocks noGrp="1"/>
          </p:cNvSpPr>
          <p:nvPr>
            <p:ph type="title"/>
          </p:nvPr>
        </p:nvSpPr>
        <p:spPr/>
        <p:txBody>
          <a:bodyPr>
            <a:normAutofit/>
          </a:bodyPr>
          <a:lstStyle/>
          <a:p>
            <a:r>
              <a:rPr lang="en-US" dirty="0" smtClean="0"/>
              <a:t>III. Beliefs and Teachings (Salvation)</a:t>
            </a:r>
            <a:endParaRPr lang="en-US" dirty="0"/>
          </a:p>
        </p:txBody>
      </p:sp>
      <p:sp>
        <p:nvSpPr>
          <p:cNvPr id="4" name="TextBox 3"/>
          <p:cNvSpPr txBox="1"/>
          <p:nvPr/>
        </p:nvSpPr>
        <p:spPr>
          <a:xfrm>
            <a:off x="381000" y="2971800"/>
            <a:ext cx="82296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"One sacrifice, however great, is insufficient to pay the debt of sin. The atonement requires constant self-immolation (sacrifice) on the sinner’s part. That God’s wrath should be vented upon His beloved Son, is divinely unnatural. Such a theory is man-made" (</a:t>
            </a:r>
            <a:r>
              <a:rPr lang="en-US" sz="2400" i="1" dirty="0"/>
              <a:t>S&amp;H</a:t>
            </a:r>
            <a:r>
              <a:rPr lang="en-US" sz="2400" dirty="0"/>
              <a:t> 23:3-7</a:t>
            </a:r>
            <a:r>
              <a:rPr lang="en-US" sz="2400" dirty="0" smtClean="0"/>
              <a:t>).</a:t>
            </a:r>
          </a:p>
          <a:p>
            <a:pPr algn="ctr"/>
            <a:endParaRPr lang="en-US" sz="2400" dirty="0" smtClean="0"/>
          </a:p>
          <a:p>
            <a:pPr algn="ctr"/>
            <a:r>
              <a:rPr lang="en-US" sz="2400" dirty="0"/>
              <a:t>"True healings are the result of true belief," </a:t>
            </a:r>
            <a:r>
              <a:rPr lang="en-US" sz="2400" i="1" dirty="0"/>
              <a:t>S&amp;H</a:t>
            </a:r>
            <a:r>
              <a:rPr lang="en-US" sz="2400" dirty="0"/>
              <a:t> 194:6.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Opposed to the use of medical treatment</a:t>
            </a:r>
          </a:p>
          <a:p>
            <a:r>
              <a:rPr lang="en-US" dirty="0" smtClean="0"/>
              <a:t>Christian Science Practitioners help people overcome their false realities of illness</a:t>
            </a:r>
          </a:p>
          <a:p>
            <a:r>
              <a:rPr lang="en-US" dirty="0" smtClean="0"/>
              <a:t>Proper can help the “non-reality” of sickness</a:t>
            </a:r>
          </a:p>
          <a:p>
            <a:pPr>
              <a:buNone/>
            </a:pPr>
            <a:endParaRPr lang="en-US" dirty="0"/>
          </a:p>
        </p:txBody>
      </p:sp>
      <p:sp>
        <p:nvSpPr>
          <p:cNvPr id="3" name="Title 2"/>
          <p:cNvSpPr>
            <a:spLocks noGrp="1"/>
          </p:cNvSpPr>
          <p:nvPr>
            <p:ph type="title"/>
          </p:nvPr>
        </p:nvSpPr>
        <p:spPr/>
        <p:txBody>
          <a:bodyPr/>
          <a:lstStyle/>
          <a:p>
            <a:r>
              <a:rPr lang="en-US" dirty="0" smtClean="0"/>
              <a:t>III. Beliefs and Teachings</a:t>
            </a:r>
            <a:endParaRPr lang="en-US" dirty="0"/>
          </a:p>
        </p:txBody>
      </p:sp>
      <p:sp>
        <p:nvSpPr>
          <p:cNvPr id="4" name="TextBox 3"/>
          <p:cNvSpPr txBox="1"/>
          <p:nvPr/>
        </p:nvSpPr>
        <p:spPr>
          <a:xfrm>
            <a:off x="914400" y="3962400"/>
            <a:ext cx="73914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“If prayer nourishes the belief that sin is cancelled, and that man is made better by merely praying, prayer is an evil. He grow worse who continues in sin because he fancies himself forgiven.” </a:t>
            </a:r>
            <a:r>
              <a:rPr lang="en-US" sz="2400" dirty="0" smtClean="0"/>
              <a:t>(S&amp;H, 4</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953000" cy="4572000"/>
          </a:xfrm>
        </p:spPr>
        <p:txBody>
          <a:bodyPr/>
          <a:lstStyle/>
          <a:p>
            <a:r>
              <a:rPr lang="en-US" dirty="0" smtClean="0"/>
              <a:t>Started in 1879</a:t>
            </a:r>
          </a:p>
          <a:p>
            <a:r>
              <a:rPr lang="en-US" dirty="0" smtClean="0"/>
              <a:t>The founder was Mary Baker Eddy</a:t>
            </a:r>
          </a:p>
          <a:p>
            <a:pPr lvl="1"/>
            <a:r>
              <a:rPr lang="en-US" dirty="0" smtClean="0"/>
              <a:t>Born in New Hampshire in 1821</a:t>
            </a:r>
          </a:p>
          <a:p>
            <a:pPr lvl="1"/>
            <a:r>
              <a:rPr lang="en-US" dirty="0" smtClean="0"/>
              <a:t>Father was a Congregationalist minister</a:t>
            </a:r>
          </a:p>
          <a:p>
            <a:pPr lvl="1"/>
            <a:r>
              <a:rPr lang="en-US" dirty="0" smtClean="0"/>
              <a:t>Lived until 1910</a:t>
            </a:r>
            <a:endParaRPr lang="en-US" dirty="0"/>
          </a:p>
        </p:txBody>
      </p:sp>
      <p:sp>
        <p:nvSpPr>
          <p:cNvPr id="3" name="Title 2"/>
          <p:cNvSpPr>
            <a:spLocks noGrp="1"/>
          </p:cNvSpPr>
          <p:nvPr>
            <p:ph type="title"/>
          </p:nvPr>
        </p:nvSpPr>
        <p:spPr/>
        <p:txBody>
          <a:bodyPr/>
          <a:lstStyle/>
          <a:p>
            <a:r>
              <a:rPr lang="en-US" dirty="0" smtClean="0"/>
              <a:t>I. Historical Background</a:t>
            </a:r>
            <a:endParaRPr lang="en-US" dirty="0"/>
          </a:p>
        </p:txBody>
      </p:sp>
      <p:pic>
        <p:nvPicPr>
          <p:cNvPr id="26626" name="Picture 2" descr="Image result for Christian science">
            <a:hlinkClick r:id="rId2"/>
          </p:cNvPr>
          <p:cNvPicPr>
            <a:picLocks noChangeAspect="1" noChangeArrowheads="1"/>
          </p:cNvPicPr>
          <p:nvPr/>
        </p:nvPicPr>
        <p:blipFill>
          <a:blip r:embed="rId3" cstate="print"/>
          <a:srcRect/>
          <a:stretch>
            <a:fillRect/>
          </a:stretch>
        </p:blipFill>
        <p:spPr bwMode="auto">
          <a:xfrm>
            <a:off x="5562600" y="1905000"/>
            <a:ext cx="2959572" cy="43401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III. Beliefs and Teachings </a:t>
            </a:r>
            <a:endParaRPr lang="en-US" dirty="0"/>
          </a:p>
        </p:txBody>
      </p:sp>
      <p:sp>
        <p:nvSpPr>
          <p:cNvPr id="4" name="TextBox 3"/>
          <p:cNvSpPr txBox="1"/>
          <p:nvPr/>
        </p:nvSpPr>
        <p:spPr>
          <a:xfrm>
            <a:off x="533400" y="1600200"/>
            <a:ext cx="81534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“Theoretically, Eddy was an absolute idealist who denied outright the existence of matter from the tiniest insect to the most gigantic star in the celestial galaxies. But practically speaking, Eddy was a calculating materialist, an individual who thoroughly enjoyed all the material comforts </a:t>
            </a:r>
            <a:r>
              <a:rPr lang="en-US" sz="2400" dirty="0" smtClean="0"/>
              <a:t>derived </a:t>
            </a:r>
            <a:r>
              <a:rPr lang="en-US" sz="2400" dirty="0"/>
              <a:t>from denying their existence. Hundreds of thousands of faithful Christian Scientists supplied their “leader” with all that money could buy and every material benefit available, yet eddy continually affirmed the nonexistence of these material blessings by teaching in effect that they really did not exist to be enjoyed – they were ‘illusions of mortal mind,’ she said.” (</a:t>
            </a:r>
            <a:r>
              <a:rPr lang="en-US" sz="2400" i="1" dirty="0"/>
              <a:t>The Kingdom of the Cults</a:t>
            </a:r>
            <a:r>
              <a:rPr lang="en-US" sz="2400" dirty="0"/>
              <a:t>, Walter Martin, p. 165)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normAutofit/>
          </a:bodyPr>
          <a:lstStyle/>
          <a:p>
            <a:pPr marL="514350" lvl="0" indent="-514350">
              <a:buFont typeface="+mj-lt"/>
              <a:buAutoNum type="arabicPeriod"/>
            </a:pPr>
            <a:r>
              <a:rPr lang="en-US" dirty="0" smtClean="0"/>
              <a:t>As adherents of Truth, we take the inspired Word of the Bible as our sufficient guide to eternal Life.</a:t>
            </a:r>
          </a:p>
          <a:p>
            <a:pPr marL="514350" lvl="0" indent="-514350">
              <a:buFont typeface="+mj-lt"/>
              <a:buAutoNum type="arabicPeriod"/>
            </a:pPr>
            <a:endParaRPr lang="en-US" dirty="0" smtClean="0"/>
          </a:p>
          <a:p>
            <a:pPr marL="514350" lvl="0" indent="-514350">
              <a:buFont typeface="+mj-lt"/>
              <a:buAutoNum type="arabicPeriod"/>
            </a:pPr>
            <a:r>
              <a:rPr lang="en-US" dirty="0" smtClean="0"/>
              <a:t>We acknowledge and adore one supreme and infinite God. We acknowledge His Son, one Christ; the Holy Ghost or divine Comforter; and man in God's image and likeness.</a:t>
            </a:r>
          </a:p>
          <a:p>
            <a:pPr marL="514350" lvl="0" indent="-514350">
              <a:buFont typeface="+mj-lt"/>
              <a:buAutoNum type="arabicPeriod"/>
            </a:pPr>
            <a:endParaRPr lang="en-US" dirty="0" smtClean="0"/>
          </a:p>
          <a:p>
            <a:pPr marL="514350" lvl="0" indent="-514350">
              <a:buFont typeface="+mj-lt"/>
              <a:buAutoNum type="arabicPeriod"/>
            </a:pPr>
            <a:endParaRPr lang="en-US" dirty="0" smtClean="0"/>
          </a:p>
          <a:p>
            <a:endParaRPr lang="en-US" dirty="0"/>
          </a:p>
        </p:txBody>
      </p:sp>
      <p:sp>
        <p:nvSpPr>
          <p:cNvPr id="3" name="Title 2"/>
          <p:cNvSpPr>
            <a:spLocks noGrp="1"/>
          </p:cNvSpPr>
          <p:nvPr>
            <p:ph type="title"/>
          </p:nvPr>
        </p:nvSpPr>
        <p:spPr/>
        <p:txBody>
          <a:bodyPr/>
          <a:lstStyle/>
          <a:p>
            <a:r>
              <a:rPr lang="en-US" dirty="0" smtClean="0"/>
              <a:t>Tenets of Christian Science</a:t>
            </a:r>
            <a:endParaRPr lang="en-US" dirty="0"/>
          </a:p>
        </p:txBody>
      </p:sp>
      <p:sp>
        <p:nvSpPr>
          <p:cNvPr id="4" name="TextBox 3"/>
          <p:cNvSpPr txBox="1"/>
          <p:nvPr/>
        </p:nvSpPr>
        <p:spPr>
          <a:xfrm>
            <a:off x="4191000" y="5943600"/>
            <a:ext cx="4396716" cy="369332"/>
          </a:xfrm>
          <a:prstGeom prst="rect">
            <a:avLst/>
          </a:prstGeom>
          <a:noFill/>
        </p:spPr>
        <p:txBody>
          <a:bodyPr wrap="none" rtlCol="0">
            <a:spAutoFit/>
          </a:bodyPr>
          <a:lstStyle/>
          <a:p>
            <a:r>
              <a:rPr lang="en-US" dirty="0" smtClean="0"/>
              <a:t>From Christian Science Website 10/31/2016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fontScale="92500" lnSpcReduction="10000"/>
          </a:bodyPr>
          <a:lstStyle/>
          <a:p>
            <a:pPr marL="514350" lvl="0" indent="-514350">
              <a:buFont typeface="+mj-lt"/>
              <a:buAutoNum type="arabicPeriod" startAt="3"/>
            </a:pPr>
            <a:r>
              <a:rPr lang="en-US" dirty="0" smtClean="0"/>
              <a:t>We acknowledge God's forgiveness of sin in the destruction of sin and the spiritual understanding that casts out evil as unreal. But the belief in sin is punished so long as the belief lasts.</a:t>
            </a:r>
          </a:p>
          <a:p>
            <a:pPr marL="514350" lvl="0" indent="-514350">
              <a:buFont typeface="+mj-lt"/>
              <a:buAutoNum type="arabicPeriod" startAt="3"/>
            </a:pPr>
            <a:endParaRPr lang="en-US" dirty="0" smtClean="0"/>
          </a:p>
          <a:p>
            <a:pPr marL="514350" lvl="0" indent="-514350">
              <a:buFont typeface="+mj-lt"/>
              <a:buAutoNum type="arabicPeriod" startAt="3"/>
            </a:pPr>
            <a:r>
              <a:rPr lang="en-US" dirty="0" smtClean="0"/>
              <a:t>We acknowledge Jesus' atonement as the evidence of divine, efficacious Love, unfolding man's unity with God through Christ Jesus the Way-shower; and we acknowledge that man is saved through Christ, through Truth, Life, and Love as demonstrated by the Galilean Prophet in healing the sick and overcoming sin and death.</a:t>
            </a:r>
          </a:p>
          <a:p>
            <a:pPr marL="514350" lvl="0" indent="-514350">
              <a:buFont typeface="+mj-lt"/>
              <a:buAutoNum type="arabicPeriod" startAt="3"/>
            </a:pPr>
            <a:endParaRPr lang="en-US" dirty="0" smtClean="0"/>
          </a:p>
          <a:p>
            <a:pPr marL="514350" lvl="0" indent="-514350">
              <a:buFont typeface="+mj-lt"/>
              <a:buAutoNum type="arabicPeriod" startAt="3"/>
            </a:pPr>
            <a:endParaRPr lang="en-US" dirty="0" smtClean="0"/>
          </a:p>
          <a:p>
            <a:endParaRPr lang="en-US" dirty="0"/>
          </a:p>
        </p:txBody>
      </p:sp>
      <p:sp>
        <p:nvSpPr>
          <p:cNvPr id="3" name="Title 2"/>
          <p:cNvSpPr>
            <a:spLocks noGrp="1"/>
          </p:cNvSpPr>
          <p:nvPr>
            <p:ph type="title"/>
          </p:nvPr>
        </p:nvSpPr>
        <p:spPr/>
        <p:txBody>
          <a:bodyPr/>
          <a:lstStyle/>
          <a:p>
            <a:r>
              <a:rPr lang="en-US" dirty="0" smtClean="0"/>
              <a:t>Tenets of Christian Science</a:t>
            </a:r>
            <a:endParaRPr lang="en-US" dirty="0"/>
          </a:p>
        </p:txBody>
      </p:sp>
      <p:sp>
        <p:nvSpPr>
          <p:cNvPr id="4" name="TextBox 3"/>
          <p:cNvSpPr txBox="1"/>
          <p:nvPr/>
        </p:nvSpPr>
        <p:spPr>
          <a:xfrm>
            <a:off x="4191000" y="5943600"/>
            <a:ext cx="4396716" cy="369332"/>
          </a:xfrm>
          <a:prstGeom prst="rect">
            <a:avLst/>
          </a:prstGeom>
          <a:noFill/>
        </p:spPr>
        <p:txBody>
          <a:bodyPr wrap="none" rtlCol="0">
            <a:spAutoFit/>
          </a:bodyPr>
          <a:lstStyle/>
          <a:p>
            <a:r>
              <a:rPr lang="en-US" dirty="0" smtClean="0"/>
              <a:t>From Christian Science Website 10/31/2016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a:bodyPr>
          <a:lstStyle/>
          <a:p>
            <a:pPr marL="514350" lvl="0" indent="-514350">
              <a:buFont typeface="+mj-lt"/>
              <a:buAutoNum type="arabicPeriod" startAt="5"/>
            </a:pPr>
            <a:r>
              <a:rPr lang="en-US" dirty="0" smtClean="0"/>
              <a:t>We acknowledge that the crucifixion of Jesus and his resurrection served to uplift faith to understand eternal Life, even the </a:t>
            </a:r>
            <a:r>
              <a:rPr lang="en-US" dirty="0" err="1" smtClean="0"/>
              <a:t>allness</a:t>
            </a:r>
            <a:r>
              <a:rPr lang="en-US" dirty="0" smtClean="0"/>
              <a:t> of Soul, Spirit, and the nothingness of matter.</a:t>
            </a:r>
          </a:p>
          <a:p>
            <a:pPr marL="514350" lvl="0" indent="-514350">
              <a:buFont typeface="+mj-lt"/>
              <a:buAutoNum type="arabicPeriod" startAt="5"/>
            </a:pPr>
            <a:endParaRPr lang="en-US" dirty="0" smtClean="0"/>
          </a:p>
          <a:p>
            <a:pPr marL="514350" lvl="0" indent="-514350">
              <a:buFont typeface="+mj-lt"/>
              <a:buAutoNum type="arabicPeriod" startAt="5"/>
            </a:pPr>
            <a:r>
              <a:rPr lang="en-US" dirty="0" smtClean="0"/>
              <a:t>And we solemnly promise to watch, and pray for that Mind to be in us which was also in Christ Jesus; to do unto others as we would have them do unto us; and to be merciful, just, and pure.</a:t>
            </a:r>
          </a:p>
          <a:p>
            <a:pPr marL="514350" lvl="0" indent="-514350">
              <a:buFont typeface="+mj-lt"/>
              <a:buAutoNum type="arabicPeriod" startAt="3"/>
            </a:pPr>
            <a:endParaRPr lang="en-US" dirty="0" smtClean="0"/>
          </a:p>
          <a:p>
            <a:pPr marL="514350" lvl="0" indent="-514350">
              <a:buFont typeface="+mj-lt"/>
              <a:buAutoNum type="arabicPeriod" startAt="3"/>
            </a:pPr>
            <a:endParaRPr lang="en-US" dirty="0" smtClean="0"/>
          </a:p>
          <a:p>
            <a:endParaRPr lang="en-US" dirty="0"/>
          </a:p>
        </p:txBody>
      </p:sp>
      <p:sp>
        <p:nvSpPr>
          <p:cNvPr id="3" name="Title 2"/>
          <p:cNvSpPr>
            <a:spLocks noGrp="1"/>
          </p:cNvSpPr>
          <p:nvPr>
            <p:ph type="title"/>
          </p:nvPr>
        </p:nvSpPr>
        <p:spPr/>
        <p:txBody>
          <a:bodyPr/>
          <a:lstStyle/>
          <a:p>
            <a:r>
              <a:rPr lang="en-US" dirty="0" smtClean="0"/>
              <a:t>Tenets of Christian Science</a:t>
            </a:r>
            <a:endParaRPr lang="en-US" dirty="0"/>
          </a:p>
        </p:txBody>
      </p:sp>
      <p:sp>
        <p:nvSpPr>
          <p:cNvPr id="4" name="TextBox 3"/>
          <p:cNvSpPr txBox="1"/>
          <p:nvPr/>
        </p:nvSpPr>
        <p:spPr>
          <a:xfrm>
            <a:off x="4191000" y="5943600"/>
            <a:ext cx="4396716" cy="369332"/>
          </a:xfrm>
          <a:prstGeom prst="rect">
            <a:avLst/>
          </a:prstGeom>
          <a:noFill/>
        </p:spPr>
        <p:txBody>
          <a:bodyPr wrap="none" rtlCol="0">
            <a:spAutoFit/>
          </a:bodyPr>
          <a:lstStyle/>
          <a:p>
            <a:r>
              <a:rPr lang="en-US" dirty="0" smtClean="0"/>
              <a:t>From Christian Science Website 10/31/2016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txBox="1">
            <a:spLocks noGrp="1"/>
          </p:cNvSpPr>
          <p:nvPr>
            <p:ph idx="1"/>
          </p:nvPr>
        </p:nvSpPr>
        <p:spPr>
          <a:xfrm>
            <a:off x="457200" y="1752600"/>
            <a:ext cx="8229600" cy="31239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2400" dirty="0" smtClean="0"/>
              <a:t>“The truth is in the Bible and </a:t>
            </a:r>
            <a:r>
              <a:rPr lang="en-US" sz="2400" i="1" dirty="0" smtClean="0"/>
              <a:t>Science and Health</a:t>
            </a:r>
            <a:r>
              <a:rPr lang="en-US" sz="2400" dirty="0" smtClean="0"/>
              <a:t>. And the proof is in nearly one hundred twenty-five years of consistent healing based on these books. You have come home…. This age is awake with discovery…. </a:t>
            </a:r>
            <a:r>
              <a:rPr lang="en-US" sz="2400" i="1" dirty="0" smtClean="0"/>
              <a:t>Science and Health</a:t>
            </a:r>
            <a:r>
              <a:rPr lang="en-US" sz="2400" dirty="0" smtClean="0"/>
              <a:t>, the Church that publishes it, and all of those united with this dynamic movement of thought are at the epicenter of this mental awakening.”</a:t>
            </a:r>
          </a:p>
          <a:p>
            <a:pPr algn="ctr">
              <a:buNone/>
            </a:pPr>
            <a:r>
              <a:rPr lang="en-US" sz="2400" dirty="0" smtClean="0"/>
              <a:t>Annual Meeting, 1997</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p:spPr>
        <p:txBody>
          <a:bodyPr>
            <a:normAutofit/>
          </a:bodyPr>
          <a:lstStyle/>
          <a:p>
            <a:r>
              <a:rPr lang="en-US" dirty="0" smtClean="0"/>
              <a:t>Mary was sickly and ill throughout her child</a:t>
            </a:r>
          </a:p>
          <a:p>
            <a:r>
              <a:rPr lang="en-US" dirty="0" smtClean="0"/>
              <a:t>Her brother, Albert, died in 1841</a:t>
            </a:r>
          </a:p>
          <a:p>
            <a:r>
              <a:rPr lang="en-US" dirty="0" smtClean="0"/>
              <a:t>Married George W. Glover in Dec 1843</a:t>
            </a:r>
          </a:p>
          <a:p>
            <a:r>
              <a:rPr lang="en-US" dirty="0" smtClean="0"/>
              <a:t>7 months later, widowed and 6 mo.                   pregnant</a:t>
            </a:r>
          </a:p>
          <a:p>
            <a:r>
              <a:rPr lang="en-US" dirty="0" smtClean="0"/>
              <a:t>Mother died in 1849</a:t>
            </a:r>
          </a:p>
          <a:p>
            <a:r>
              <a:rPr lang="en-US" dirty="0" smtClean="0"/>
              <a:t>Three weeks after, her fiancé died</a:t>
            </a:r>
          </a:p>
          <a:p>
            <a:r>
              <a:rPr lang="en-US" dirty="0" smtClean="0"/>
              <a:t>Her son (age 4) was sent away</a:t>
            </a:r>
          </a:p>
          <a:p>
            <a:r>
              <a:rPr lang="en-US" dirty="0" smtClean="0"/>
              <a:t>Remarried to Daniel Patterson (1853)</a:t>
            </a:r>
          </a:p>
          <a:p>
            <a:r>
              <a:rPr lang="en-US" dirty="0" smtClean="0"/>
              <a:t>Continually struggled with illness</a:t>
            </a:r>
          </a:p>
          <a:p>
            <a:r>
              <a:rPr lang="en-US" dirty="0" smtClean="0"/>
              <a:t>Met </a:t>
            </a:r>
            <a:r>
              <a:rPr lang="en-US" dirty="0" err="1" smtClean="0"/>
              <a:t>Phineas</a:t>
            </a:r>
            <a:r>
              <a:rPr lang="en-US" dirty="0" smtClean="0"/>
              <a:t> </a:t>
            </a:r>
            <a:r>
              <a:rPr lang="en-US" dirty="0" err="1" smtClean="0"/>
              <a:t>Quimby</a:t>
            </a:r>
            <a:r>
              <a:rPr lang="en-US" dirty="0" smtClean="0"/>
              <a:t> in 1862</a:t>
            </a:r>
          </a:p>
          <a:p>
            <a:endParaRPr lang="en-US" dirty="0"/>
          </a:p>
        </p:txBody>
      </p:sp>
      <p:sp>
        <p:nvSpPr>
          <p:cNvPr id="3" name="Title 2"/>
          <p:cNvSpPr>
            <a:spLocks noGrp="1"/>
          </p:cNvSpPr>
          <p:nvPr>
            <p:ph type="title"/>
          </p:nvPr>
        </p:nvSpPr>
        <p:spPr>
          <a:xfrm>
            <a:off x="457200" y="152400"/>
            <a:ext cx="8382000" cy="1219200"/>
          </a:xfrm>
        </p:spPr>
        <p:txBody>
          <a:bodyPr>
            <a:normAutofit/>
          </a:bodyPr>
          <a:lstStyle/>
          <a:p>
            <a:r>
              <a:rPr lang="en-US" dirty="0" smtClean="0"/>
              <a:t>I. Historical Background (Early Years)</a:t>
            </a:r>
            <a:endParaRPr lang="en-US" dirty="0"/>
          </a:p>
        </p:txBody>
      </p:sp>
      <p:pic>
        <p:nvPicPr>
          <p:cNvPr id="27650" name="Picture 2" descr="Image result for phineas quimby">
            <a:hlinkClick r:id="rId2"/>
          </p:cNvPr>
          <p:cNvPicPr>
            <a:picLocks noChangeAspect="1" noChangeArrowheads="1"/>
          </p:cNvPicPr>
          <p:nvPr/>
        </p:nvPicPr>
        <p:blipFill>
          <a:blip r:embed="rId3" cstate="print"/>
          <a:srcRect/>
          <a:stretch>
            <a:fillRect/>
          </a:stretch>
        </p:blipFill>
        <p:spPr bwMode="auto">
          <a:xfrm>
            <a:off x="6248400" y="3124200"/>
            <a:ext cx="2456126" cy="3248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a:bodyPr>
          <a:lstStyle/>
          <a:p>
            <a:r>
              <a:rPr lang="en-US" dirty="0" smtClean="0"/>
              <a:t>In 1866, a fall caused a fatal(?) injury from which she suddenly recovered from after reading Scripture</a:t>
            </a:r>
          </a:p>
          <a:p>
            <a:r>
              <a:rPr lang="en-US" dirty="0" smtClean="0"/>
              <a:t>She began developing her theories of healing mixed together with her theology</a:t>
            </a:r>
          </a:p>
          <a:p>
            <a:r>
              <a:rPr lang="en-US" dirty="0" smtClean="0"/>
              <a:t>Eddy and Patterson divorced (1873)</a:t>
            </a:r>
          </a:p>
          <a:p>
            <a:r>
              <a:rPr lang="en-US" dirty="0" smtClean="0"/>
              <a:t>Published Science and Health (1875)</a:t>
            </a:r>
          </a:p>
        </p:txBody>
      </p:sp>
      <p:sp>
        <p:nvSpPr>
          <p:cNvPr id="3" name="Title 2"/>
          <p:cNvSpPr>
            <a:spLocks noGrp="1"/>
          </p:cNvSpPr>
          <p:nvPr>
            <p:ph type="title"/>
          </p:nvPr>
        </p:nvSpPr>
        <p:spPr>
          <a:xfrm>
            <a:off x="457200" y="152400"/>
            <a:ext cx="8382000" cy="1219200"/>
          </a:xfrm>
        </p:spPr>
        <p:txBody>
          <a:bodyPr>
            <a:normAutofit/>
          </a:bodyPr>
          <a:lstStyle/>
          <a:p>
            <a:r>
              <a:rPr lang="en-US" dirty="0" smtClean="0"/>
              <a:t>I. Historical Background (Later Years)</a:t>
            </a:r>
            <a:endParaRPr lang="en-US" dirty="0"/>
          </a:p>
        </p:txBody>
      </p:sp>
      <p:pic>
        <p:nvPicPr>
          <p:cNvPr id="29698" name="Picture 2" descr="Image result for christian science beliefs">
            <a:hlinkClick r:id="rId2"/>
          </p:cNvPr>
          <p:cNvPicPr>
            <a:picLocks noChangeAspect="1" noChangeArrowheads="1"/>
          </p:cNvPicPr>
          <p:nvPr/>
        </p:nvPicPr>
        <p:blipFill>
          <a:blip r:embed="rId3" cstate="print"/>
          <a:srcRect/>
          <a:stretch>
            <a:fillRect/>
          </a:stretch>
        </p:blipFill>
        <p:spPr bwMode="auto">
          <a:xfrm>
            <a:off x="2895600" y="4267200"/>
            <a:ext cx="4114800" cy="22631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Married </a:t>
            </a:r>
            <a:r>
              <a:rPr lang="en-US" dirty="0" err="1" smtClean="0"/>
              <a:t>Asa</a:t>
            </a:r>
            <a:r>
              <a:rPr lang="en-US" dirty="0" smtClean="0"/>
              <a:t> Eddy (1877); Died 5 years later</a:t>
            </a:r>
          </a:p>
          <a:p>
            <a:r>
              <a:rPr lang="en-US" dirty="0" smtClean="0"/>
              <a:t>1879: Organized the Church of Christ, Scientist </a:t>
            </a:r>
          </a:p>
          <a:p>
            <a:r>
              <a:rPr lang="en-US" dirty="0" smtClean="0"/>
              <a:t>Opened a college in 1881</a:t>
            </a:r>
          </a:p>
          <a:p>
            <a:r>
              <a:rPr lang="en-US" dirty="0" smtClean="0"/>
              <a:t>Died as a millionaire (1910)</a:t>
            </a:r>
          </a:p>
          <a:p>
            <a:r>
              <a:rPr lang="en-US" dirty="0" smtClean="0"/>
              <a:t>Current Headquarters: Boston, MA; “The Mother Church”</a:t>
            </a:r>
          </a:p>
          <a:p>
            <a:endParaRPr lang="en-US" dirty="0"/>
          </a:p>
        </p:txBody>
      </p:sp>
      <p:sp>
        <p:nvSpPr>
          <p:cNvPr id="3" name="Title 2"/>
          <p:cNvSpPr>
            <a:spLocks noGrp="1"/>
          </p:cNvSpPr>
          <p:nvPr>
            <p:ph type="title"/>
          </p:nvPr>
        </p:nvSpPr>
        <p:spPr>
          <a:xfrm>
            <a:off x="457200" y="152400"/>
            <a:ext cx="8458200" cy="1219200"/>
          </a:xfrm>
        </p:spPr>
        <p:txBody>
          <a:bodyPr>
            <a:normAutofit/>
          </a:bodyPr>
          <a:lstStyle/>
          <a:p>
            <a:r>
              <a:rPr lang="en-US" dirty="0" smtClean="0"/>
              <a:t>I. Historical Background (Later Years)</a:t>
            </a:r>
            <a:endParaRPr lang="en-US" dirty="0"/>
          </a:p>
        </p:txBody>
      </p:sp>
      <p:pic>
        <p:nvPicPr>
          <p:cNvPr id="28674" name="Picture 2" descr="Image result for christian science church boston">
            <a:hlinkClick r:id="rId2"/>
          </p:cNvPr>
          <p:cNvPicPr>
            <a:picLocks noChangeAspect="1" noChangeArrowheads="1"/>
          </p:cNvPicPr>
          <p:nvPr/>
        </p:nvPicPr>
        <p:blipFill>
          <a:blip r:embed="rId3" cstate="print"/>
          <a:srcRect/>
          <a:stretch>
            <a:fillRect/>
          </a:stretch>
        </p:blipFill>
        <p:spPr bwMode="auto">
          <a:xfrm>
            <a:off x="3505200" y="3962400"/>
            <a:ext cx="4648200" cy="25565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Leader is Mary Baker Eddy even since her death – through her writings</a:t>
            </a:r>
          </a:p>
          <a:p>
            <a:r>
              <a:rPr lang="en-US" i="1" dirty="0" smtClean="0"/>
              <a:t>Science and Health with Key to the Scriptures</a:t>
            </a:r>
          </a:p>
          <a:p>
            <a:r>
              <a:rPr lang="en-US" dirty="0" smtClean="0"/>
              <a:t>The Bible – together are called the “Pastor”</a:t>
            </a:r>
            <a:endParaRPr lang="en-US" dirty="0"/>
          </a:p>
        </p:txBody>
      </p:sp>
      <p:sp>
        <p:nvSpPr>
          <p:cNvPr id="3" name="Title 2"/>
          <p:cNvSpPr>
            <a:spLocks noGrp="1"/>
          </p:cNvSpPr>
          <p:nvPr>
            <p:ph type="title"/>
          </p:nvPr>
        </p:nvSpPr>
        <p:spPr/>
        <p:txBody>
          <a:bodyPr/>
          <a:lstStyle/>
          <a:p>
            <a:r>
              <a:rPr lang="en-US" dirty="0" smtClean="0"/>
              <a:t>II. Authoritative Basis</a:t>
            </a:r>
            <a:endParaRPr lang="en-US" dirty="0"/>
          </a:p>
        </p:txBody>
      </p:sp>
      <p:pic>
        <p:nvPicPr>
          <p:cNvPr id="30724" name="Picture 4" descr="Image result for christian science beliefs">
            <a:hlinkClick r:id="rId2"/>
          </p:cNvPr>
          <p:cNvPicPr>
            <a:picLocks noChangeAspect="1" noChangeArrowheads="1"/>
          </p:cNvPicPr>
          <p:nvPr/>
        </p:nvPicPr>
        <p:blipFill>
          <a:blip r:embed="rId3" cstate="print"/>
          <a:srcRect/>
          <a:stretch>
            <a:fillRect/>
          </a:stretch>
        </p:blipFill>
        <p:spPr bwMode="auto">
          <a:xfrm>
            <a:off x="1447800" y="3505200"/>
            <a:ext cx="7071360" cy="2762250"/>
          </a:xfrm>
          <a:prstGeom prst="rect">
            <a:avLst/>
          </a:prstGeom>
          <a:noFill/>
          <a:ln w="381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3200" dirty="0" smtClean="0"/>
              <a:t>“It’s common for people to look to a pastor when they need guidance, comfort, healing, or a deeper sense of purpose. The Christian Science Pastor is available to offer this kind of nurturing and mentoring around the clock. That’s because the worldwide Church of Christ, Scientist has just one universal, permanent Pastor.</a:t>
            </a:r>
          </a:p>
          <a:p>
            <a:endParaRPr lang="en-US" dirty="0"/>
          </a:p>
        </p:txBody>
      </p:sp>
      <p:sp>
        <p:nvSpPr>
          <p:cNvPr id="3" name="Title 2"/>
          <p:cNvSpPr>
            <a:spLocks noGrp="1"/>
          </p:cNvSpPr>
          <p:nvPr>
            <p:ph type="title"/>
          </p:nvPr>
        </p:nvSpPr>
        <p:spPr/>
        <p:txBody>
          <a:bodyPr/>
          <a:lstStyle/>
          <a:p>
            <a:r>
              <a:rPr lang="en-US" dirty="0" smtClean="0"/>
              <a:t>II. Authoritative Basis</a:t>
            </a:r>
            <a:endParaRPr lang="en-US" dirty="0"/>
          </a:p>
        </p:txBody>
      </p:sp>
      <p:sp>
        <p:nvSpPr>
          <p:cNvPr id="5" name="TextBox 4"/>
          <p:cNvSpPr txBox="1"/>
          <p:nvPr/>
        </p:nvSpPr>
        <p:spPr>
          <a:xfrm>
            <a:off x="4191000" y="5943600"/>
            <a:ext cx="4288675" cy="369332"/>
          </a:xfrm>
          <a:prstGeom prst="rect">
            <a:avLst/>
          </a:prstGeom>
          <a:noFill/>
        </p:spPr>
        <p:txBody>
          <a:bodyPr wrap="none" rtlCol="0">
            <a:spAutoFit/>
          </a:bodyPr>
          <a:lstStyle/>
          <a:p>
            <a:r>
              <a:rPr lang="en-US" dirty="0" smtClean="0"/>
              <a:t>From Christian Science Website 11/6/2016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ctr">
              <a:buNone/>
            </a:pPr>
            <a:r>
              <a:rPr lang="en-US" sz="3200" dirty="0" smtClean="0"/>
              <a:t>“</a:t>
            </a:r>
            <a:r>
              <a:rPr lang="en-US" sz="3200" dirty="0" smtClean="0">
                <a:solidFill>
                  <a:schemeClr val="bg1"/>
                </a:solidFill>
              </a:rPr>
              <a:t>Mary Baker Eddy</a:t>
            </a:r>
            <a:r>
              <a:rPr lang="en-US" sz="3200" dirty="0" smtClean="0"/>
              <a:t>, who discovered and founded Christian Science, wanted her Church’s Pastor to be as pure, constant, and powerful as God’s Word itself. To this end, in 1895 she ordained as Pastor both the Bible and her book, </a:t>
            </a:r>
            <a:r>
              <a:rPr lang="en-US" sz="3200" i="1" dirty="0" smtClean="0"/>
              <a:t>Science and Health with Key to the Scriptures</a:t>
            </a:r>
            <a:r>
              <a:rPr lang="en-US" sz="3200" dirty="0" smtClean="0"/>
              <a:t>, which opens up the Bible in its application to all human needs. Together, these two books are a mentor, spiritual resource, and timeless guide open to all—a Pastor for the world.”</a:t>
            </a:r>
          </a:p>
          <a:p>
            <a:endParaRPr lang="en-US" dirty="0"/>
          </a:p>
        </p:txBody>
      </p:sp>
      <p:sp>
        <p:nvSpPr>
          <p:cNvPr id="3" name="Title 2"/>
          <p:cNvSpPr>
            <a:spLocks noGrp="1"/>
          </p:cNvSpPr>
          <p:nvPr>
            <p:ph type="title"/>
          </p:nvPr>
        </p:nvSpPr>
        <p:spPr/>
        <p:txBody>
          <a:bodyPr/>
          <a:lstStyle/>
          <a:p>
            <a:r>
              <a:rPr lang="en-US" dirty="0" smtClean="0"/>
              <a:t>II. Authoritative Basis</a:t>
            </a:r>
            <a:endParaRPr lang="en-US" dirty="0"/>
          </a:p>
        </p:txBody>
      </p:sp>
      <p:sp>
        <p:nvSpPr>
          <p:cNvPr id="5" name="TextBox 4"/>
          <p:cNvSpPr txBox="1"/>
          <p:nvPr/>
        </p:nvSpPr>
        <p:spPr>
          <a:xfrm>
            <a:off x="4191000" y="5943600"/>
            <a:ext cx="4288675" cy="369332"/>
          </a:xfrm>
          <a:prstGeom prst="rect">
            <a:avLst/>
          </a:prstGeom>
          <a:noFill/>
        </p:spPr>
        <p:txBody>
          <a:bodyPr wrap="none" rtlCol="0">
            <a:spAutoFit/>
          </a:bodyPr>
          <a:lstStyle/>
          <a:p>
            <a:r>
              <a:rPr lang="en-US" dirty="0" smtClean="0"/>
              <a:t>From Christian Science Website 11/6/2016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t>Christian Science Monitor </a:t>
            </a:r>
            <a:r>
              <a:rPr lang="en-US" dirty="0" smtClean="0"/>
              <a:t>(Newspaper); </a:t>
            </a:r>
            <a:endParaRPr lang="en-US" sz="2200" dirty="0" smtClean="0"/>
          </a:p>
          <a:p>
            <a:r>
              <a:rPr lang="en-US" i="1" dirty="0" smtClean="0"/>
              <a:t>Christian Science Sentinel; </a:t>
            </a:r>
            <a:endParaRPr lang="en-US" sz="2200" dirty="0" smtClean="0"/>
          </a:p>
          <a:p>
            <a:r>
              <a:rPr lang="en-US" i="1" dirty="0" smtClean="0"/>
              <a:t>The Christian Science Journal</a:t>
            </a:r>
            <a:endParaRPr lang="en-US" sz="2200" dirty="0" smtClean="0"/>
          </a:p>
        </p:txBody>
      </p:sp>
      <p:sp>
        <p:nvSpPr>
          <p:cNvPr id="3" name="Title 2"/>
          <p:cNvSpPr>
            <a:spLocks noGrp="1"/>
          </p:cNvSpPr>
          <p:nvPr>
            <p:ph type="title"/>
          </p:nvPr>
        </p:nvSpPr>
        <p:spPr/>
        <p:txBody>
          <a:bodyPr/>
          <a:lstStyle/>
          <a:p>
            <a:r>
              <a:rPr lang="en-US" dirty="0" smtClean="0"/>
              <a:t>II. Authoritative Basis</a:t>
            </a:r>
            <a:endParaRPr lang="en-US" dirty="0"/>
          </a:p>
        </p:txBody>
      </p:sp>
      <p:pic>
        <p:nvPicPr>
          <p:cNvPr id="31750" name="Picture 6" descr="Image result for christian science quarterly">
            <a:hlinkClick r:id="rId2"/>
          </p:cNvPr>
          <p:cNvPicPr>
            <a:picLocks noChangeAspect="1" noChangeArrowheads="1"/>
          </p:cNvPicPr>
          <p:nvPr/>
        </p:nvPicPr>
        <p:blipFill>
          <a:blip r:embed="rId3" cstate="print"/>
          <a:srcRect/>
          <a:stretch>
            <a:fillRect/>
          </a:stretch>
        </p:blipFill>
        <p:spPr bwMode="auto">
          <a:xfrm>
            <a:off x="381000" y="4191000"/>
            <a:ext cx="3924300" cy="2158365"/>
          </a:xfrm>
          <a:prstGeom prst="rect">
            <a:avLst/>
          </a:prstGeom>
          <a:noFill/>
        </p:spPr>
      </p:pic>
      <p:pic>
        <p:nvPicPr>
          <p:cNvPr id="31746" name="Picture 2" descr="Image result for christian science journal">
            <a:hlinkClick r:id="rId4"/>
          </p:cNvPr>
          <p:cNvPicPr>
            <a:picLocks noChangeAspect="1" noChangeArrowheads="1"/>
          </p:cNvPicPr>
          <p:nvPr/>
        </p:nvPicPr>
        <p:blipFill>
          <a:blip r:embed="rId5" cstate="print"/>
          <a:srcRect/>
          <a:stretch>
            <a:fillRect/>
          </a:stretch>
        </p:blipFill>
        <p:spPr bwMode="auto">
          <a:xfrm>
            <a:off x="2819400" y="3124200"/>
            <a:ext cx="3956050" cy="2333625"/>
          </a:xfrm>
          <a:prstGeom prst="rect">
            <a:avLst/>
          </a:prstGeom>
          <a:noFill/>
        </p:spPr>
      </p:pic>
      <p:pic>
        <p:nvPicPr>
          <p:cNvPr id="31748" name="Picture 4" descr="Image result for christian science sentinel">
            <a:hlinkClick r:id="rId6"/>
          </p:cNvPr>
          <p:cNvPicPr>
            <a:picLocks noChangeAspect="1" noChangeArrowheads="1"/>
          </p:cNvPicPr>
          <p:nvPr/>
        </p:nvPicPr>
        <p:blipFill>
          <a:blip r:embed="rId7" cstate="print"/>
          <a:srcRect/>
          <a:stretch>
            <a:fillRect/>
          </a:stretch>
        </p:blipFill>
        <p:spPr bwMode="auto">
          <a:xfrm>
            <a:off x="4876800" y="4114800"/>
            <a:ext cx="3940719" cy="2286053"/>
          </a:xfrm>
          <a:prstGeom prst="rect">
            <a:avLst/>
          </a:prstGeom>
          <a:noFill/>
        </p:spPr>
      </p:pic>
      <p:pic>
        <p:nvPicPr>
          <p:cNvPr id="31752" name="Picture 8" descr="Image result for christian science monitor">
            <a:hlinkClick r:id="rId8"/>
          </p:cNvPr>
          <p:cNvPicPr>
            <a:picLocks noChangeAspect="1" noChangeArrowheads="1"/>
          </p:cNvPicPr>
          <p:nvPr/>
        </p:nvPicPr>
        <p:blipFill>
          <a:blip r:embed="rId9" cstate="print"/>
          <a:srcRect/>
          <a:stretch>
            <a:fillRect/>
          </a:stretch>
        </p:blipFill>
        <p:spPr bwMode="auto">
          <a:xfrm>
            <a:off x="6781800" y="533400"/>
            <a:ext cx="1774063" cy="232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189</TotalTime>
  <Words>1661</Words>
  <Application>Microsoft Office PowerPoint</Application>
  <PresentationFormat>On-screen Show (4:3)</PresentationFormat>
  <Paragraphs>136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Christian Science</vt:lpstr>
      <vt:lpstr>I. Historical Background</vt:lpstr>
      <vt:lpstr>I. Historical Background (Early Years)</vt:lpstr>
      <vt:lpstr>I. Historical Background (Later Years)</vt:lpstr>
      <vt:lpstr>I. Historical Background (Later Years)</vt:lpstr>
      <vt:lpstr>II. Authoritative Basis</vt:lpstr>
      <vt:lpstr>II. Authoritative Basis</vt:lpstr>
      <vt:lpstr>II. Authoritative Basis</vt:lpstr>
      <vt:lpstr>II. Authoritative Basis</vt:lpstr>
      <vt:lpstr>III. Beliefs and Teachings (Bible)</vt:lpstr>
      <vt:lpstr>III. Beliefs and Teachings (Bible)</vt:lpstr>
      <vt:lpstr>III. Beliefs and Teachings (God/Trinity)</vt:lpstr>
      <vt:lpstr>III. Beliefs and Teachings (Jesus Christ)</vt:lpstr>
      <vt:lpstr>III. Beliefs and Teachings (Jesus Christ)</vt:lpstr>
      <vt:lpstr>III. Beliefs and Teachings (Man)</vt:lpstr>
      <vt:lpstr>III. Beliefs and Teachings (Sin)</vt:lpstr>
      <vt:lpstr>III. Beliefs and Teachings (Sin)</vt:lpstr>
      <vt:lpstr>III. Beliefs and Teachings (Salvation)</vt:lpstr>
      <vt:lpstr>III. Beliefs and Teachings</vt:lpstr>
      <vt:lpstr>III. Beliefs and Teachings </vt:lpstr>
      <vt:lpstr>Tenets of Christian Science</vt:lpstr>
      <vt:lpstr>Tenets of Christian Science</vt:lpstr>
      <vt:lpstr>Tenets of Christian Science</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Science</dc:title>
  <dc:creator>Tim</dc:creator>
  <cp:lastModifiedBy>Tim</cp:lastModifiedBy>
  <cp:revision>20</cp:revision>
  <dcterms:created xsi:type="dcterms:W3CDTF">2016-11-06T04:38:06Z</dcterms:created>
  <dcterms:modified xsi:type="dcterms:W3CDTF">2016-11-06T13:11:28Z</dcterms:modified>
</cp:coreProperties>
</file>