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316" r:id="rId3"/>
    <p:sldId id="257" r:id="rId4"/>
    <p:sldId id="262" r:id="rId5"/>
    <p:sldId id="265" r:id="rId6"/>
    <p:sldId id="263" r:id="rId7"/>
    <p:sldId id="264" r:id="rId8"/>
    <p:sldId id="279" r:id="rId9"/>
    <p:sldId id="266" r:id="rId10"/>
    <p:sldId id="31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58" r:id="rId24"/>
    <p:sldId id="281" r:id="rId25"/>
    <p:sldId id="282" r:id="rId26"/>
    <p:sldId id="283" r:id="rId27"/>
    <p:sldId id="280" r:id="rId28"/>
    <p:sldId id="284" r:id="rId29"/>
    <p:sldId id="285" r:id="rId30"/>
    <p:sldId id="286" r:id="rId31"/>
    <p:sldId id="287" r:id="rId32"/>
    <p:sldId id="288" r:id="rId33"/>
    <p:sldId id="259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60" r:id="rId44"/>
    <p:sldId id="296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261" r:id="rId54"/>
    <p:sldId id="307" r:id="rId55"/>
    <p:sldId id="315" r:id="rId56"/>
    <p:sldId id="308" r:id="rId57"/>
    <p:sldId id="309" r:id="rId58"/>
    <p:sldId id="310" r:id="rId59"/>
    <p:sldId id="311" r:id="rId60"/>
    <p:sldId id="312" r:id="rId61"/>
    <p:sldId id="313" r:id="rId62"/>
    <p:sldId id="314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Theologian of Revival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Jonathan Edwards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4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Upbringing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mtClean="0"/>
              <a:t>“The </a:t>
            </a:r>
            <a:r>
              <a:rPr lang="en-US" dirty="0" smtClean="0"/>
              <a:t>doctrine of God’s sovereignty has very often appeared an exceeding pleasant, bright, and sweet doctrine to me: absolute sovereignty is what I love </a:t>
            </a:r>
            <a:r>
              <a:rPr lang="en-US" smtClean="0"/>
              <a:t>to ascribe to God.”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Upbringing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Graduate student at Yale for two years, 1721-23</a:t>
            </a:r>
          </a:p>
          <a:p>
            <a:r>
              <a:rPr lang="en-US" dirty="0" smtClean="0"/>
              <a:t>Very serious young man</a:t>
            </a:r>
          </a:p>
        </p:txBody>
      </p:sp>
    </p:spTree>
    <p:extLst>
      <p:ext uri="{BB962C8B-B14F-4D97-AF65-F5344CB8AC3E}">
        <p14:creationId xmlns:p14="http://schemas.microsoft.com/office/powerpoint/2010/main" val="143728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Like other Puritan young men, Edwards made resolutions for life</a:t>
            </a:r>
          </a:p>
          <a:p>
            <a:r>
              <a:rPr lang="en-US" dirty="0" smtClean="0"/>
              <a:t>Adding to them throughout his life, he eventually had 70</a:t>
            </a:r>
          </a:p>
          <a:p>
            <a:r>
              <a:rPr lang="en-US" dirty="0" smtClean="0"/>
              <a:t>He began at age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“Being </a:t>
            </a:r>
            <a:r>
              <a:rPr lang="en-US" dirty="0"/>
              <a:t>sensible that I am unable to do any thing without God’s help, I do humbly </a:t>
            </a:r>
            <a:r>
              <a:rPr lang="en-US" dirty="0" err="1"/>
              <a:t>intreat</a:t>
            </a:r>
            <a:r>
              <a:rPr lang="en-US" dirty="0"/>
              <a:t> Him by His grace to enable me to keep these resolutions, so far as they are agreeable to His will, for Christ’s sake.</a:t>
            </a:r>
          </a:p>
        </p:txBody>
      </p:sp>
    </p:spTree>
    <p:extLst>
      <p:ext uri="{BB962C8B-B14F-4D97-AF65-F5344CB8AC3E}">
        <p14:creationId xmlns:p14="http://schemas.microsoft.com/office/powerpoint/2010/main" val="17928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Resolved, Never to lose one moment of time, but improve it the most profitable way I possibly can</a:t>
            </a:r>
            <a:r>
              <a:rPr lang="en-US" dirty="0" smtClean="0"/>
              <a:t>.</a:t>
            </a:r>
          </a:p>
          <a:p>
            <a:r>
              <a:rPr lang="en-US" dirty="0"/>
              <a:t>Resolved, Never to do any thing out of revenge.</a:t>
            </a:r>
          </a:p>
        </p:txBody>
      </p:sp>
    </p:spTree>
    <p:extLst>
      <p:ext uri="{BB962C8B-B14F-4D97-AF65-F5344CB8AC3E}">
        <p14:creationId xmlns:p14="http://schemas.microsoft.com/office/powerpoint/2010/main" val="206840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Resolved, Never to suffer the least motions of anger towards irrational beings</a:t>
            </a:r>
            <a:r>
              <a:rPr lang="en-US" dirty="0" smtClean="0"/>
              <a:t>.</a:t>
            </a:r>
          </a:p>
          <a:p>
            <a:r>
              <a:rPr lang="en-US" dirty="0"/>
              <a:t>Resolved, To study the Scriptures so steadily, constantly and frequently, as that I may find, and plainly perceive myself to grow in the knowledge of the same.</a:t>
            </a:r>
          </a:p>
        </p:txBody>
      </p:sp>
    </p:spTree>
    <p:extLst>
      <p:ext uri="{BB962C8B-B14F-4D97-AF65-F5344CB8AC3E}">
        <p14:creationId xmlns:p14="http://schemas.microsoft.com/office/powerpoint/2010/main" val="44514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Resolved, To strive to my utmost every week to be brought higher in religion, and to a higher exercise of grace, than I was the week before.</a:t>
            </a:r>
          </a:p>
        </p:txBody>
      </p:sp>
    </p:spTree>
    <p:extLst>
      <p:ext uri="{BB962C8B-B14F-4D97-AF65-F5344CB8AC3E}">
        <p14:creationId xmlns:p14="http://schemas.microsoft.com/office/powerpoint/2010/main" val="106778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Resolved, To ask myself at the end of every day, week, month and year, wherein I could possibly in any respect have done better.</a:t>
            </a:r>
          </a:p>
        </p:txBody>
      </p:sp>
    </p:spTree>
    <p:extLst>
      <p:ext uri="{BB962C8B-B14F-4D97-AF65-F5344CB8AC3E}">
        <p14:creationId xmlns:p14="http://schemas.microsoft.com/office/powerpoint/2010/main" val="207309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Resolved, Never hence-forward, till I die, to act as if I were any way my own, but entirely and altogether God’s</a:t>
            </a:r>
            <a:r>
              <a:rPr lang="en-US" dirty="0" smtClean="0"/>
              <a:t>.</a:t>
            </a:r>
          </a:p>
          <a:p>
            <a:r>
              <a:rPr lang="en-US" dirty="0"/>
              <a:t>Resolved, I will act so as I think I shall judge would have been best, and most prudent, when I come into the future world.</a:t>
            </a:r>
          </a:p>
        </p:txBody>
      </p:sp>
    </p:spTree>
    <p:extLst>
      <p:ext uri="{BB962C8B-B14F-4D97-AF65-F5344CB8AC3E}">
        <p14:creationId xmlns:p14="http://schemas.microsoft.com/office/powerpoint/2010/main" val="314517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Resolved, Never to give over, nor in the least to slacken my fight with my corruptions, however unsuccessful I may be.</a:t>
            </a:r>
          </a:p>
        </p:txBody>
      </p:sp>
    </p:spTree>
    <p:extLst>
      <p:ext uri="{BB962C8B-B14F-4D97-AF65-F5344CB8AC3E}">
        <p14:creationId xmlns:p14="http://schemas.microsoft.com/office/powerpoint/2010/main" val="171657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747" y="304800"/>
            <a:ext cx="6049617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16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Resolved, When I fear misfortunes and adversity, to examine whether I have done my duty, and resolve to do it, and let the event be just as Providence orders it. I will, as far as I can, be concerned about nothing but my duty and my sin.</a:t>
            </a:r>
          </a:p>
        </p:txBody>
      </p:sp>
    </p:spTree>
    <p:extLst>
      <p:ext uri="{BB962C8B-B14F-4D97-AF65-F5344CB8AC3E}">
        <p14:creationId xmlns:p14="http://schemas.microsoft.com/office/powerpoint/2010/main" val="2425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Resolved, After afflictions, to inquire, what I am the better for them, what good I have got by them, and what I might have got by them.</a:t>
            </a:r>
          </a:p>
        </p:txBody>
      </p:sp>
    </p:spTree>
    <p:extLst>
      <p:ext uri="{BB962C8B-B14F-4D97-AF65-F5344CB8AC3E}">
        <p14:creationId xmlns:p14="http://schemas.microsoft.com/office/powerpoint/2010/main" val="65500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Resolved, Never to do any thing, which I should be afraid to do, if it were the last hour of my life.”</a:t>
            </a:r>
          </a:p>
        </p:txBody>
      </p:sp>
    </p:spTree>
    <p:extLst>
      <p:ext uri="{BB962C8B-B14F-4D97-AF65-F5344CB8AC3E}">
        <p14:creationId xmlns:p14="http://schemas.microsoft.com/office/powerpoint/2010/main" val="207046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1722-1740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223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Achieved MA in 1722 and licensed to preach</a:t>
            </a:r>
          </a:p>
          <a:p>
            <a:r>
              <a:rPr lang="en-US" dirty="0" smtClean="0"/>
              <a:t>Took pastorate in New York City</a:t>
            </a:r>
          </a:p>
          <a:p>
            <a:pPr lvl="1"/>
            <a:r>
              <a:rPr lang="en-US" dirty="0" smtClean="0"/>
              <a:t>Church recently split over non-doctrinal controversy</a:t>
            </a:r>
          </a:p>
          <a:p>
            <a:pPr lvl="1"/>
            <a:r>
              <a:rPr lang="en-US" dirty="0" smtClean="0"/>
              <a:t>Effected reconciliation and led his congregation back to their old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That year (1723) he met Sarah Pierpont</a:t>
            </a:r>
          </a:p>
          <a:p>
            <a:pPr lvl="1"/>
            <a:r>
              <a:rPr lang="en-US" dirty="0" smtClean="0"/>
              <a:t>He was now 20 and a young pastor</a:t>
            </a:r>
          </a:p>
          <a:p>
            <a:pPr lvl="1"/>
            <a:r>
              <a:rPr lang="en-US" dirty="0" smtClean="0"/>
              <a:t>She was 13</a:t>
            </a:r>
          </a:p>
          <a:p>
            <a:pPr lvl="1"/>
            <a:r>
              <a:rPr lang="en-US" dirty="0" smtClean="0"/>
              <a:t>He couldn’t court her but found reasons to visit the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Returned to Yale in 1724 and became an instructor there</a:t>
            </a:r>
          </a:p>
          <a:p>
            <a:r>
              <a:rPr lang="en-US" dirty="0" smtClean="0"/>
              <a:t>Married Sarah in 1727 after knowing her for four years</a:t>
            </a:r>
          </a:p>
          <a:p>
            <a:pPr lvl="1"/>
            <a:r>
              <a:rPr lang="en-US" dirty="0" smtClean="0"/>
              <a:t>Married for 30 years (until his death), God made them into a model family</a:t>
            </a:r>
          </a:p>
        </p:txBody>
      </p:sp>
    </p:spTree>
    <p:extLst>
      <p:ext uri="{BB962C8B-B14F-4D97-AF65-F5344CB8AC3E}">
        <p14:creationId xmlns:p14="http://schemas.microsoft.com/office/powerpoint/2010/main" val="790179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5805"/>
            <a:ext cx="4800599" cy="610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34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Succeeding Grandpa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Assistant pastor to Solomon Stoddard in Northampton, 1727</a:t>
            </a:r>
          </a:p>
          <a:p>
            <a:r>
              <a:rPr lang="en-US" dirty="0" smtClean="0"/>
              <a:t>Succeeded him as pastor when Stoddard died in 1729</a:t>
            </a:r>
          </a:p>
          <a:p>
            <a:r>
              <a:rPr lang="en-US" dirty="0" smtClean="0"/>
              <a:t>Vastly different from Stoddard</a:t>
            </a:r>
          </a:p>
          <a:p>
            <a:pPr lvl="1"/>
            <a:r>
              <a:rPr lang="en-US" dirty="0" smtClean="0"/>
              <a:t>People struggled to accept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4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Revival Fires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Steady, doctrinal preaching for five years</a:t>
            </a:r>
          </a:p>
          <a:p>
            <a:r>
              <a:rPr lang="en-US" dirty="0" smtClean="0"/>
              <a:t>In 1734 a “surprising work of God” broke out</a:t>
            </a:r>
          </a:p>
          <a:p>
            <a:pPr lvl="1"/>
            <a:r>
              <a:rPr lang="en-US" dirty="0" smtClean="0"/>
              <a:t>Revival swept through his church</a:t>
            </a:r>
          </a:p>
          <a:p>
            <a:pPr lvl="1"/>
            <a:r>
              <a:rPr lang="en-US" dirty="0" smtClean="0"/>
              <a:t>300 people (half the church) saved in one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3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1703-1722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49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Fires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Revival spread across the Connecticut Valley</a:t>
            </a:r>
          </a:p>
          <a:p>
            <a:r>
              <a:rPr lang="en-US" dirty="0" smtClean="0"/>
              <a:t>Hundreds of people came to Christ between 1734 and 1737</a:t>
            </a:r>
          </a:p>
          <a:p>
            <a:r>
              <a:rPr lang="en-US" dirty="0" smtClean="0"/>
              <a:t>Edwards was as shocked as anyone that the fire had fallen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3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Fires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wrote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i="1" dirty="0"/>
              <a:t>A Faithful Narrative of the Surprising Work of God in the Conversion of Many Hundred Souls in Northampton and the Neighboring Towns and Villages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Fires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Revival died down in 1737</a:t>
            </a:r>
          </a:p>
          <a:p>
            <a:r>
              <a:rPr lang="en-US" dirty="0" smtClean="0"/>
              <a:t>But news of the awakening had spread across the Colonies and even to England</a:t>
            </a:r>
          </a:p>
          <a:p>
            <a:r>
              <a:rPr lang="en-US" dirty="0" smtClean="0"/>
              <a:t>A young evangelist felt burdened to come to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1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Awakening and Controversy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1740-1757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41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George Whitefield was 25 when he arrived in 1739</a:t>
            </a:r>
          </a:p>
          <a:p>
            <a:pPr lvl="1"/>
            <a:r>
              <a:rPr lang="en-US" dirty="0" smtClean="0"/>
              <a:t>Seeing the great need, he returned to England to gather support</a:t>
            </a:r>
          </a:p>
          <a:p>
            <a:pPr lvl="1"/>
            <a:r>
              <a:rPr lang="en-US" dirty="0" smtClean="0"/>
              <a:t>He then returned in 1740 and launched a remarkable preaching tour of the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Great Awakening spread across the Colonies, especially in New England and the Middle Colonies</a:t>
            </a:r>
          </a:p>
          <a:p>
            <a:r>
              <a:rPr lang="en-US" dirty="0" smtClean="0"/>
              <a:t>Whitefield was deeply moved when he ministered in Northampton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0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 noted two things</a:t>
            </a:r>
          </a:p>
          <a:p>
            <a:pPr lvl="1"/>
            <a:r>
              <a:rPr lang="en-US" dirty="0" smtClean="0"/>
              <a:t>Edwards sat praying and weeping for his flock the whole time Whitefield was preaching</a:t>
            </a:r>
          </a:p>
          <a:p>
            <a:pPr lvl="1"/>
            <a:r>
              <a:rPr lang="en-US" dirty="0" smtClean="0"/>
              <a:t>Sarah was the perfect help-meet</a:t>
            </a:r>
          </a:p>
          <a:p>
            <a:pPr lvl="2"/>
            <a:r>
              <a:rPr lang="en-US" dirty="0" smtClean="0"/>
              <a:t>Whitefield determined to go back to England and find a wife like her</a:t>
            </a:r>
          </a:p>
        </p:txBody>
      </p:sp>
    </p:spTree>
    <p:extLst>
      <p:ext uri="{BB962C8B-B14F-4D97-AF65-F5344CB8AC3E}">
        <p14:creationId xmlns:p14="http://schemas.microsoft.com/office/powerpoint/2010/main" val="310205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4372168"/>
            <a:ext cx="6705600" cy="1143000"/>
          </a:xfrm>
        </p:spPr>
        <p:txBody>
          <a:bodyPr/>
          <a:lstStyle/>
          <a:p>
            <a:r>
              <a:rPr lang="en-US" dirty="0" smtClean="0"/>
              <a:t>Edwards’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Edwards spoke in several area churches at the height of the Awakening, 1740-42</a:t>
            </a:r>
          </a:p>
          <a:p>
            <a:pPr lvl="1"/>
            <a:r>
              <a:rPr lang="en-US" dirty="0" smtClean="0"/>
              <a:t>The Lord greatly used his preaching</a:t>
            </a:r>
          </a:p>
          <a:p>
            <a:pPr lvl="1"/>
            <a:r>
              <a:rPr lang="en-US" dirty="0" smtClean="0"/>
              <a:t>Most famous sermon at Enfield, CT, on July 8, 1741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8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4372168"/>
            <a:ext cx="6705600" cy="1143000"/>
          </a:xfrm>
        </p:spPr>
        <p:txBody>
          <a:bodyPr/>
          <a:lstStyle/>
          <a:p>
            <a:r>
              <a:rPr lang="en-US" dirty="0"/>
              <a:t>Edwards’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Sinners in the Hands of an Angry God</a:t>
            </a:r>
            <a:endParaRPr lang="en-US" dirty="0" smtClean="0"/>
          </a:p>
          <a:p>
            <a:pPr lvl="1"/>
            <a:r>
              <a:rPr lang="en-US" dirty="0" smtClean="0"/>
              <a:t>Edwards preached often on judgment but much more often on God’s love</a:t>
            </a:r>
          </a:p>
          <a:p>
            <a:pPr lvl="1"/>
            <a:r>
              <a:rPr lang="en-US" dirty="0" smtClean="0"/>
              <a:t>Asked audience to quiet down during sermon because he wanted to be heard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0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72168"/>
            <a:ext cx="7391401" cy="1143000"/>
          </a:xfrm>
        </p:spPr>
        <p:txBody>
          <a:bodyPr/>
          <a:lstStyle/>
          <a:p>
            <a:r>
              <a:rPr lang="en-US" dirty="0" smtClean="0"/>
              <a:t>Subsequent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Awakening died down in 1745</a:t>
            </a:r>
          </a:p>
          <a:p>
            <a:r>
              <a:rPr lang="en-US" dirty="0" smtClean="0"/>
              <a:t>Edwards came into conflict with his church in Northampton</a:t>
            </a:r>
          </a:p>
          <a:p>
            <a:pPr lvl="1"/>
            <a:r>
              <a:rPr lang="en-US" dirty="0" smtClean="0"/>
              <a:t>He changed some long-standing policies of Stoddard</a:t>
            </a:r>
          </a:p>
        </p:txBody>
      </p:sp>
    </p:spTree>
    <p:extLst>
      <p:ext uri="{BB962C8B-B14F-4D97-AF65-F5344CB8AC3E}">
        <p14:creationId xmlns:p14="http://schemas.microsoft.com/office/powerpoint/2010/main" val="114240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Upbringing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Born in East Windsor, CT, October 5, 1703</a:t>
            </a:r>
          </a:p>
          <a:p>
            <a:r>
              <a:rPr lang="en-US" dirty="0" smtClean="0"/>
              <a:t>Family moved into Connecticut Valley in Western Massachusetts</a:t>
            </a:r>
          </a:p>
          <a:p>
            <a:pPr lvl="1"/>
            <a:r>
              <a:rPr lang="en-US" dirty="0"/>
              <a:t>Perilous time to live in the West</a:t>
            </a:r>
          </a:p>
          <a:p>
            <a:pPr lvl="1"/>
            <a:r>
              <a:rPr lang="en-US" dirty="0"/>
              <a:t>Numerous Indian attacks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370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4372168"/>
            <a:ext cx="7315200" cy="1143000"/>
          </a:xfrm>
        </p:spPr>
        <p:txBody>
          <a:bodyPr/>
          <a:lstStyle/>
          <a:p>
            <a:r>
              <a:rPr lang="en-US" dirty="0"/>
              <a:t>Subsequent Controversy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Remarkably, the congregation fired him in 1750</a:t>
            </a:r>
          </a:p>
          <a:p>
            <a:pPr lvl="1"/>
            <a:r>
              <a:rPr lang="en-US" dirty="0" smtClean="0"/>
              <a:t>He and Sarah had 11 children, and many of them were still at home</a:t>
            </a:r>
          </a:p>
          <a:p>
            <a:pPr lvl="1"/>
            <a:r>
              <a:rPr lang="en-US" dirty="0" smtClean="0"/>
              <a:t>He filled pulpit for the church for several months while they looked for a successor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9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Wild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Stockbridge</a:t>
            </a:r>
          </a:p>
          <a:p>
            <a:pPr lvl="1"/>
            <a:r>
              <a:rPr lang="en-US" dirty="0" smtClean="0"/>
              <a:t>He took the pastorate in Stockbridge, MA, and moved his family west</a:t>
            </a:r>
          </a:p>
          <a:p>
            <a:pPr lvl="1"/>
            <a:r>
              <a:rPr lang="en-US" dirty="0" smtClean="0"/>
              <a:t>It was on the New York border, in Indian country</a:t>
            </a:r>
          </a:p>
          <a:p>
            <a:pPr lvl="1"/>
            <a:r>
              <a:rPr lang="en-US" dirty="0" smtClean="0"/>
              <a:t>It was a fort, with a church of mixed settlers and Indians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7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Wild West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Peaceful ministry</a:t>
            </a:r>
          </a:p>
          <a:p>
            <a:pPr lvl="1"/>
            <a:r>
              <a:rPr lang="en-US" dirty="0" smtClean="0"/>
              <a:t>Edwards loved the peace of ministry in the wilderness</a:t>
            </a:r>
          </a:p>
          <a:p>
            <a:pPr lvl="1"/>
            <a:r>
              <a:rPr lang="en-US" dirty="0" smtClean="0"/>
              <a:t>He wrote his major treatises</a:t>
            </a:r>
          </a:p>
          <a:p>
            <a:pPr lvl="2"/>
            <a:r>
              <a:rPr lang="en-US" i="1" dirty="0" smtClean="0"/>
              <a:t>On the Freedom of the Will</a:t>
            </a:r>
          </a:p>
          <a:p>
            <a:pPr lvl="2"/>
            <a:r>
              <a:rPr lang="en-US" i="1" dirty="0" smtClean="0"/>
              <a:t>On Original Sin</a:t>
            </a:r>
          </a:p>
          <a:p>
            <a:pPr lvl="2"/>
            <a:r>
              <a:rPr lang="en-US" i="1" dirty="0" smtClean="0"/>
              <a:t>A History of the Work of Redemption</a:t>
            </a:r>
          </a:p>
        </p:txBody>
      </p:sp>
    </p:spTree>
    <p:extLst>
      <p:ext uri="{BB962C8B-B14F-4D97-AF65-F5344CB8AC3E}">
        <p14:creationId xmlns:p14="http://schemas.microsoft.com/office/powerpoint/2010/main" val="252243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Theologian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5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Edwards’ theological and philosophical writings contributed to our understanding of</a:t>
            </a:r>
          </a:p>
          <a:p>
            <a:pPr lvl="1"/>
            <a:r>
              <a:rPr lang="en-US" dirty="0" smtClean="0"/>
              <a:t>The will</a:t>
            </a:r>
          </a:p>
          <a:p>
            <a:pPr lvl="1"/>
            <a:r>
              <a:rPr lang="en-US" dirty="0" smtClean="0"/>
              <a:t>Depravity</a:t>
            </a:r>
          </a:p>
          <a:p>
            <a:pPr lvl="1"/>
            <a:r>
              <a:rPr lang="en-US" dirty="0" smtClean="0"/>
              <a:t>Divine sovereignty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0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America’s greatest theologian and philosopher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9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Revival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God Is the Center of Revival</a:t>
            </a:r>
          </a:p>
          <a:p>
            <a:pPr lvl="1"/>
            <a:r>
              <a:rPr lang="en-US" dirty="0" smtClean="0"/>
              <a:t>Revival is not about our experiences or feelings but about God’s grace and power</a:t>
            </a:r>
          </a:p>
          <a:p>
            <a:pPr lvl="1"/>
            <a:r>
              <a:rPr lang="en-US" dirty="0" smtClean="0"/>
              <a:t>We cannot cause revival; only God can send it – and He can do so whenever and however He chooses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1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Our responsibilities are always the same</a:t>
            </a:r>
          </a:p>
          <a:p>
            <a:pPr lvl="2"/>
            <a:r>
              <a:rPr lang="en-US" dirty="0" smtClean="0"/>
              <a:t>Pray faithfully</a:t>
            </a:r>
          </a:p>
          <a:p>
            <a:pPr lvl="2"/>
            <a:r>
              <a:rPr lang="en-US" dirty="0" smtClean="0"/>
              <a:t>Preach faithfully</a:t>
            </a:r>
          </a:p>
          <a:p>
            <a:pPr lvl="2"/>
            <a:r>
              <a:rPr lang="en-US" dirty="0" smtClean="0"/>
              <a:t>Desire revival</a:t>
            </a:r>
          </a:p>
          <a:p>
            <a:pPr lvl="1"/>
            <a:r>
              <a:rPr lang="en-US" dirty="0" smtClean="0"/>
              <a:t>Sometimes God chooses to multiply our efforts and send revival fires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9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Therefore, when revival comes, it is not a result of our methods, desires, obedience, etc.</a:t>
            </a:r>
          </a:p>
          <a:p>
            <a:pPr lvl="1"/>
            <a:r>
              <a:rPr lang="en-US" dirty="0" smtClean="0"/>
              <a:t>It flows from God’s sovereignty</a:t>
            </a:r>
          </a:p>
          <a:p>
            <a:pPr lvl="1"/>
            <a:r>
              <a:rPr lang="en-US" dirty="0" smtClean="0"/>
              <a:t>And He gets all the 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2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Revival Engages Man’s Affections</a:t>
            </a:r>
          </a:p>
          <a:p>
            <a:pPr lvl="1"/>
            <a:r>
              <a:rPr lang="en-US" dirty="0" smtClean="0"/>
              <a:t>Affections = inclinations of the will that result from renewed minds and emotions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0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929148"/>
            <a:ext cx="8305799" cy="498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59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Spirit brings revival, it impacts our affections</a:t>
            </a:r>
          </a:p>
          <a:p>
            <a:pPr lvl="1"/>
            <a:r>
              <a:rPr lang="en-US" dirty="0" smtClean="0"/>
              <a:t>We embrace truth intellectually</a:t>
            </a:r>
          </a:p>
          <a:p>
            <a:pPr lvl="1"/>
            <a:r>
              <a:rPr lang="en-US" dirty="0" smtClean="0"/>
              <a:t>We delight in truth emotionally</a:t>
            </a:r>
          </a:p>
          <a:p>
            <a:pPr lvl="1"/>
            <a:r>
              <a:rPr lang="en-US" dirty="0" smtClean="0"/>
              <a:t>We act in accordance with truth volitionally</a:t>
            </a:r>
          </a:p>
          <a:p>
            <a:r>
              <a:rPr lang="en-US" dirty="0" smtClean="0"/>
              <a:t>The whole man is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8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</a:t>
            </a:r>
          </a:p>
          <a:p>
            <a:pPr lvl="1"/>
            <a:r>
              <a:rPr lang="en-US" dirty="0" smtClean="0"/>
              <a:t>Right theology w/o changed conduct is not revival</a:t>
            </a:r>
          </a:p>
          <a:p>
            <a:pPr lvl="1"/>
            <a:r>
              <a:rPr lang="en-US" dirty="0" smtClean="0"/>
              <a:t>Stirred emotions w/o sound doctrine is not revival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3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Revival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Edwards listed five signs of genuine revival</a:t>
            </a:r>
          </a:p>
          <a:p>
            <a:pPr lvl="1"/>
            <a:r>
              <a:rPr lang="en-US" dirty="0" smtClean="0"/>
              <a:t>Causes a greater esteem for Jesus</a:t>
            </a:r>
          </a:p>
          <a:p>
            <a:pPr lvl="1"/>
            <a:r>
              <a:rPr lang="en-US" dirty="0" smtClean="0"/>
              <a:t>Operates against the interests of Satan</a:t>
            </a:r>
          </a:p>
          <a:p>
            <a:pPr lvl="1"/>
            <a:r>
              <a:rPr lang="en-US" dirty="0" smtClean="0"/>
              <a:t>Causes a greater regard for Scripture</a:t>
            </a:r>
          </a:p>
          <a:p>
            <a:pPr lvl="1"/>
            <a:r>
              <a:rPr lang="en-US" dirty="0" smtClean="0"/>
              <a:t>Leads persons to truth</a:t>
            </a:r>
          </a:p>
          <a:p>
            <a:pPr lvl="1"/>
            <a:r>
              <a:rPr lang="en-US" dirty="0" smtClean="0"/>
              <a:t>Operates as a spirit of love to God and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Legacy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1757-1758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86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President, College of New Jersey at Princeton</a:t>
            </a:r>
          </a:p>
          <a:p>
            <a:pPr lvl="1"/>
            <a:r>
              <a:rPr lang="en-US" dirty="0" smtClean="0"/>
              <a:t>Resisted invitation for months</a:t>
            </a:r>
          </a:p>
          <a:p>
            <a:pPr lvl="1"/>
            <a:r>
              <a:rPr lang="en-US" dirty="0" smtClean="0"/>
              <a:t>Accepted call in late 1757</a:t>
            </a:r>
          </a:p>
          <a:p>
            <a:r>
              <a:rPr lang="en-US" dirty="0" smtClean="0"/>
              <a:t>Inaugurated as President, February 16, 1758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" y="228600"/>
            <a:ext cx="857839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06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Sarah and children still at home remained in Stockbridge to pack</a:t>
            </a:r>
          </a:p>
          <a:p>
            <a:pPr lvl="1"/>
            <a:r>
              <a:rPr lang="en-US" dirty="0" smtClean="0"/>
              <a:t>Daughter Lucy was living in Princeton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3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Smallpox broke out in Princeton</a:t>
            </a:r>
          </a:p>
          <a:p>
            <a:r>
              <a:rPr lang="en-US" dirty="0" smtClean="0"/>
              <a:t>Accepted new procedure: inoculation</a:t>
            </a:r>
          </a:p>
          <a:p>
            <a:pPr lvl="1"/>
            <a:r>
              <a:rPr lang="en-US" dirty="0" smtClean="0"/>
              <a:t>Major proponent of modern science</a:t>
            </a:r>
          </a:p>
          <a:p>
            <a:pPr lvl="1"/>
            <a:r>
              <a:rPr lang="en-US" dirty="0" smtClean="0"/>
              <a:t>Unfortunately, contracted smallpox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5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Sarah rushed to Princeton, but it took several days</a:t>
            </a:r>
          </a:p>
          <a:p>
            <a:r>
              <a:rPr lang="en-US" dirty="0" smtClean="0"/>
              <a:t>Lucy was with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9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dirty="0"/>
              <a:t>Dear Lucy, it seems to me to be the will of God that I must shortly leave you; therefore give my kindest love to my dear wife, and tell her that the uncommon union which has so long subsisted between us, has been of such a nature as, I trust, is spiritual, and therefore will continue forever; and I hope she will be supported under so great a trial, and submit cheerfully to the will of God. And as to my children, you are now like to be left fatherless, which I hope will be an inducement to you all to seek a Father who will never fail you.</a:t>
            </a:r>
          </a:p>
        </p:txBody>
      </p:sp>
    </p:spTree>
    <p:extLst>
      <p:ext uri="{BB962C8B-B14F-4D97-AF65-F5344CB8AC3E}">
        <p14:creationId xmlns:p14="http://schemas.microsoft.com/office/powerpoint/2010/main" val="200549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Upbringing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Godly family</a:t>
            </a:r>
          </a:p>
          <a:p>
            <a:pPr lvl="1"/>
            <a:r>
              <a:rPr lang="en-US" dirty="0"/>
              <a:t>Dad, Timothy Edwards, a pastor</a:t>
            </a:r>
          </a:p>
          <a:p>
            <a:pPr lvl="1"/>
            <a:r>
              <a:rPr lang="en-US" dirty="0"/>
              <a:t>Grandfather, Solomon Stoddard, leading pastor in Connecticut Valley</a:t>
            </a:r>
          </a:p>
          <a:p>
            <a:pPr lvl="1"/>
            <a:r>
              <a:rPr lang="en-US" dirty="0" smtClean="0"/>
              <a:t>Only son with ten sisters (5</a:t>
            </a:r>
            <a:r>
              <a:rPr lang="en-US" baseline="30000" dirty="0" smtClean="0"/>
              <a:t>th</a:t>
            </a:r>
            <a:r>
              <a:rPr lang="en-US" dirty="0" smtClean="0"/>
              <a:t> child)</a:t>
            </a:r>
          </a:p>
        </p:txBody>
      </p:sp>
    </p:spTree>
    <p:extLst>
      <p:ext uri="{BB962C8B-B14F-4D97-AF65-F5344CB8AC3E}">
        <p14:creationId xmlns:p14="http://schemas.microsoft.com/office/powerpoint/2010/main" val="105279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Edwards died on March 22, 1758, at 54 years of age</a:t>
            </a:r>
          </a:p>
          <a:p>
            <a:r>
              <a:rPr lang="en-US" dirty="0" smtClean="0"/>
              <a:t>All of his children professed faith in Christ</a:t>
            </a:r>
          </a:p>
          <a:p>
            <a:pPr lvl="1"/>
            <a:r>
              <a:rPr lang="en-US" dirty="0" smtClean="0"/>
              <a:t>Jonathan Edwards, Jr. became a great theologian himself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3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729 Descendants</a:t>
            </a:r>
          </a:p>
          <a:p>
            <a:r>
              <a:rPr lang="en-US" dirty="0" smtClean="0"/>
              <a:t>300 Preachers</a:t>
            </a:r>
          </a:p>
          <a:p>
            <a:r>
              <a:rPr lang="en-US" dirty="0" smtClean="0"/>
              <a:t>65 Professors</a:t>
            </a:r>
          </a:p>
          <a:p>
            <a:r>
              <a:rPr lang="en-US" dirty="0" smtClean="0"/>
              <a:t>13 University Presidents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60 Authors of solid books</a:t>
            </a:r>
          </a:p>
          <a:p>
            <a:r>
              <a:rPr lang="en-US" dirty="0" smtClean="0"/>
              <a:t>3 Congressmen</a:t>
            </a:r>
          </a:p>
          <a:p>
            <a:r>
              <a:rPr lang="en-US" dirty="0" smtClean="0"/>
              <a:t>1 Vice-President</a:t>
            </a:r>
          </a:p>
          <a:p>
            <a:r>
              <a:rPr lang="en-US" dirty="0" smtClean="0"/>
              <a:t>Millions influenced for godliness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58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Upbringing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Precocious</a:t>
            </a:r>
          </a:p>
          <a:p>
            <a:pPr lvl="1"/>
            <a:r>
              <a:rPr lang="en-US" dirty="0" smtClean="0"/>
              <a:t>Devoured books</a:t>
            </a:r>
          </a:p>
          <a:p>
            <a:pPr lvl="1"/>
            <a:r>
              <a:rPr lang="en-US" dirty="0" smtClean="0"/>
              <a:t>Mastered Greek and Latin as a child</a:t>
            </a:r>
          </a:p>
          <a:p>
            <a:pPr lvl="1"/>
            <a:r>
              <a:rPr lang="en-US" dirty="0" smtClean="0"/>
              <a:t>Qualified to enter Yale at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7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6154"/>
            <a:ext cx="7543800" cy="562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30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Upbringing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Teen Years</a:t>
            </a:r>
          </a:p>
          <a:p>
            <a:pPr lvl="1"/>
            <a:r>
              <a:rPr lang="en-US" dirty="0" smtClean="0"/>
              <a:t>Excelled at Yale</a:t>
            </a:r>
          </a:p>
          <a:p>
            <a:pPr lvl="1"/>
            <a:r>
              <a:rPr lang="en-US" dirty="0" smtClean="0"/>
              <a:t>Completed degree by age 17</a:t>
            </a:r>
          </a:p>
          <a:p>
            <a:pPr lvl="1"/>
            <a:r>
              <a:rPr lang="en-US" dirty="0" smtClean="0"/>
              <a:t>Brilliant theologian but not saved</a:t>
            </a:r>
          </a:p>
          <a:p>
            <a:pPr lvl="1"/>
            <a:r>
              <a:rPr lang="en-US" dirty="0" smtClean="0"/>
              <a:t>Finally converted the summer after his graduation</a:t>
            </a:r>
          </a:p>
          <a:p>
            <a:pPr lvl="2"/>
            <a:r>
              <a:rPr lang="en-US" dirty="0" smtClean="0"/>
              <a:t>Fell in love with the sovereignty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7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408</TotalTime>
  <Words>1682</Words>
  <Application>Microsoft Macintosh PowerPoint</Application>
  <PresentationFormat>On-screen Show (4:3)</PresentationFormat>
  <Paragraphs>214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Slipstream</vt:lpstr>
      <vt:lpstr>Jonathan Edwards</vt:lpstr>
      <vt:lpstr>PowerPoint Presentation</vt:lpstr>
      <vt:lpstr>Preparation</vt:lpstr>
      <vt:lpstr>Upbringing</vt:lpstr>
      <vt:lpstr>PowerPoint Presentation</vt:lpstr>
      <vt:lpstr>Upbringing</vt:lpstr>
      <vt:lpstr>Upbringing</vt:lpstr>
      <vt:lpstr>PowerPoint Presentation</vt:lpstr>
      <vt:lpstr>Upbringing</vt:lpstr>
      <vt:lpstr>Upbringing</vt:lpstr>
      <vt:lpstr>Upbringing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Pastor</vt:lpstr>
      <vt:lpstr>Early Ministry</vt:lpstr>
      <vt:lpstr>Early Ministry</vt:lpstr>
      <vt:lpstr>Early Ministry</vt:lpstr>
      <vt:lpstr>PowerPoint Presentation</vt:lpstr>
      <vt:lpstr>Succeeding Grandpa</vt:lpstr>
      <vt:lpstr>Revival Fires</vt:lpstr>
      <vt:lpstr>Revival Fires</vt:lpstr>
      <vt:lpstr>Revival Fires</vt:lpstr>
      <vt:lpstr>Revival Fires</vt:lpstr>
      <vt:lpstr>Awakening and Controversy</vt:lpstr>
      <vt:lpstr>Whitefield</vt:lpstr>
      <vt:lpstr>Whitefield</vt:lpstr>
      <vt:lpstr>Whitefield</vt:lpstr>
      <vt:lpstr>Edwards’ Involvement</vt:lpstr>
      <vt:lpstr>Edwards’ Involvement</vt:lpstr>
      <vt:lpstr>Subsequent Controversy</vt:lpstr>
      <vt:lpstr>Subsequent Controversy</vt:lpstr>
      <vt:lpstr>The Wild West</vt:lpstr>
      <vt:lpstr>The Wild West</vt:lpstr>
      <vt:lpstr>Theologian</vt:lpstr>
      <vt:lpstr>Major Contributions</vt:lpstr>
      <vt:lpstr>Major Contributions</vt:lpstr>
      <vt:lpstr>Revival Theology</vt:lpstr>
      <vt:lpstr>Revival Theology</vt:lpstr>
      <vt:lpstr>Revival Theology</vt:lpstr>
      <vt:lpstr>Revival Theology</vt:lpstr>
      <vt:lpstr>Revival Theology</vt:lpstr>
      <vt:lpstr>Revival Theology</vt:lpstr>
      <vt:lpstr>Revival Theology</vt:lpstr>
      <vt:lpstr>Death and Legacy</vt:lpstr>
      <vt:lpstr>Princeton</vt:lpstr>
      <vt:lpstr>PowerPoint Presentation</vt:lpstr>
      <vt:lpstr>Princeton</vt:lpstr>
      <vt:lpstr>Princeton</vt:lpstr>
      <vt:lpstr>Princeton</vt:lpstr>
      <vt:lpstr>PowerPoint Presentation</vt:lpstr>
      <vt:lpstr>Legacy</vt:lpstr>
      <vt:lpstr>Legacy</vt:lpstr>
      <vt:lpstr>PowerPoint Presentation</vt:lpstr>
    </vt:vector>
  </TitlesOfParts>
  <Company>Maranatha Baptist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Edwards</dc:title>
  <dc:creator>HelpDesk</dc:creator>
  <cp:lastModifiedBy>David Saxon</cp:lastModifiedBy>
  <cp:revision>19</cp:revision>
  <dcterms:created xsi:type="dcterms:W3CDTF">2012-09-18T03:44:30Z</dcterms:created>
  <dcterms:modified xsi:type="dcterms:W3CDTF">2015-10-25T01:25:38Z</dcterms:modified>
</cp:coreProperties>
</file>